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4" r:id="rId2"/>
    <p:sldId id="292" r:id="rId3"/>
    <p:sldId id="296" r:id="rId4"/>
    <p:sldId id="297" r:id="rId5"/>
    <p:sldId id="283" r:id="rId6"/>
    <p:sldId id="295" r:id="rId7"/>
    <p:sldId id="285" r:id="rId8"/>
    <p:sldId id="294" r:id="rId9"/>
    <p:sldId id="287" r:id="rId10"/>
    <p:sldId id="288" r:id="rId11"/>
    <p:sldId id="289" r:id="rId12"/>
    <p:sldId id="290" r:id="rId13"/>
    <p:sldId id="293" r:id="rId14"/>
    <p:sldId id="291"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3B"/>
    <a:srgbClr val="000000"/>
    <a:srgbClr val="00223A"/>
    <a:srgbClr val="003960"/>
    <a:srgbClr val="002036"/>
    <a:srgbClr val="710915"/>
    <a:srgbClr val="A60E20"/>
    <a:srgbClr val="CCCCCC"/>
    <a:srgbClr val="001B2E"/>
    <a:srgbClr val="004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08" autoAdjust="0"/>
  </p:normalViewPr>
  <p:slideViewPr>
    <p:cSldViewPr snapToGrid="0">
      <p:cViewPr varScale="1">
        <p:scale>
          <a:sx n="63" d="100"/>
          <a:sy n="63" d="100"/>
        </p:scale>
        <p:origin x="1008" y="66"/>
      </p:cViewPr>
      <p:guideLst>
        <p:guide orient="horz" pos="2160"/>
        <p:guide pos="3840"/>
      </p:guideLst>
    </p:cSldViewPr>
  </p:slideViewPr>
  <p:notesTextViewPr>
    <p:cViewPr>
      <p:scale>
        <a:sx n="1" d="1"/>
        <a:sy n="1" d="1"/>
      </p:scale>
      <p:origin x="0" y="0"/>
    </p:cViewPr>
  </p:notesTextViewPr>
  <p:sorterViewPr>
    <p:cViewPr>
      <p:scale>
        <a:sx n="100" d="100"/>
        <a:sy n="100" d="100"/>
      </p:scale>
      <p:origin x="0" y="1171"/>
    </p:cViewPr>
  </p:sorterViewPr>
  <p:notesViewPr>
    <p:cSldViewPr snapToGrid="0">
      <p:cViewPr varScale="1">
        <p:scale>
          <a:sx n="65" d="100"/>
          <a:sy n="65" d="100"/>
        </p:scale>
        <p:origin x="-3082" y="-9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amsey" userId="e0fbd09b-4c7d-48f7-a074-8f5da7da076f" providerId="ADAL" clId="{2E6C3713-68C3-4E29-9360-4F3FC18D4C53}"/>
    <pc:docChg chg="undo custSel modSld">
      <pc:chgData name="Michael Ramsey" userId="e0fbd09b-4c7d-48f7-a074-8f5da7da076f" providerId="ADAL" clId="{2E6C3713-68C3-4E29-9360-4F3FC18D4C53}" dt="2018-01-31T14:18:07.589" v="408" actId="20577"/>
      <pc:docMkLst>
        <pc:docMk/>
      </pc:docMkLst>
      <pc:sldChg chg="modSp">
        <pc:chgData name="Michael Ramsey" userId="e0fbd09b-4c7d-48f7-a074-8f5da7da076f" providerId="ADAL" clId="{2E6C3713-68C3-4E29-9360-4F3FC18D4C53}" dt="2018-01-30T19:47:15.504" v="30" actId="5793"/>
        <pc:sldMkLst>
          <pc:docMk/>
          <pc:sldMk cId="1892260031" sldId="283"/>
        </pc:sldMkLst>
        <pc:spChg chg="mod">
          <ac:chgData name="Michael Ramsey" userId="e0fbd09b-4c7d-48f7-a074-8f5da7da076f" providerId="ADAL" clId="{2E6C3713-68C3-4E29-9360-4F3FC18D4C53}" dt="2018-01-30T19:46:27.463" v="19" actId="108"/>
          <ac:spMkLst>
            <pc:docMk/>
            <pc:sldMk cId="1892260031" sldId="283"/>
            <ac:spMk id="29" creationId="{00000000-0000-0000-0000-000000000000}"/>
          </ac:spMkLst>
        </pc:spChg>
        <pc:spChg chg="mod">
          <ac:chgData name="Michael Ramsey" userId="e0fbd09b-4c7d-48f7-a074-8f5da7da076f" providerId="ADAL" clId="{2E6C3713-68C3-4E29-9360-4F3FC18D4C53}" dt="2018-01-30T19:47:15.504" v="30" actId="5793"/>
          <ac:spMkLst>
            <pc:docMk/>
            <pc:sldMk cId="1892260031" sldId="283"/>
            <ac:spMk id="46" creationId="{00000000-0000-0000-0000-000000000000}"/>
          </ac:spMkLst>
        </pc:spChg>
        <pc:spChg chg="mod">
          <ac:chgData name="Michael Ramsey" userId="e0fbd09b-4c7d-48f7-a074-8f5da7da076f" providerId="ADAL" clId="{2E6C3713-68C3-4E29-9360-4F3FC18D4C53}" dt="2018-01-30T19:47:05.423" v="25" actId="1076"/>
          <ac:spMkLst>
            <pc:docMk/>
            <pc:sldMk cId="1892260031" sldId="283"/>
            <ac:spMk id="55" creationId="{00000000-0000-0000-0000-000000000000}"/>
          </ac:spMkLst>
        </pc:spChg>
      </pc:sldChg>
      <pc:sldChg chg="modSp">
        <pc:chgData name="Michael Ramsey" userId="e0fbd09b-4c7d-48f7-a074-8f5da7da076f" providerId="ADAL" clId="{2E6C3713-68C3-4E29-9360-4F3FC18D4C53}" dt="2018-01-30T20:15:46.615" v="396" actId="313"/>
        <pc:sldMkLst>
          <pc:docMk/>
          <pc:sldMk cId="1241008800" sldId="287"/>
        </pc:sldMkLst>
        <pc:spChg chg="mod">
          <ac:chgData name="Michael Ramsey" userId="e0fbd09b-4c7d-48f7-a074-8f5da7da076f" providerId="ADAL" clId="{2E6C3713-68C3-4E29-9360-4F3FC18D4C53}" dt="2018-01-30T20:15:46.615" v="396" actId="313"/>
          <ac:spMkLst>
            <pc:docMk/>
            <pc:sldMk cId="1241008800" sldId="287"/>
            <ac:spMk id="5" creationId="{00000000-0000-0000-0000-000000000000}"/>
          </ac:spMkLst>
        </pc:spChg>
      </pc:sldChg>
      <pc:sldChg chg="modSp">
        <pc:chgData name="Michael Ramsey" userId="e0fbd09b-4c7d-48f7-a074-8f5da7da076f" providerId="ADAL" clId="{2E6C3713-68C3-4E29-9360-4F3FC18D4C53}" dt="2018-01-30T15:20:07.331" v="8" actId="20577"/>
        <pc:sldMkLst>
          <pc:docMk/>
          <pc:sldMk cId="3716420348" sldId="288"/>
        </pc:sldMkLst>
        <pc:spChg chg="mod">
          <ac:chgData name="Michael Ramsey" userId="e0fbd09b-4c7d-48f7-a074-8f5da7da076f" providerId="ADAL" clId="{2E6C3713-68C3-4E29-9360-4F3FC18D4C53}" dt="2018-01-30T15:20:07.331" v="8" actId="20577"/>
          <ac:spMkLst>
            <pc:docMk/>
            <pc:sldMk cId="3716420348" sldId="288"/>
            <ac:spMk id="6" creationId="{00000000-0000-0000-0000-000000000000}"/>
          </ac:spMkLst>
        </pc:spChg>
      </pc:sldChg>
      <pc:sldChg chg="addSp delSp modSp">
        <pc:chgData name="Michael Ramsey" userId="e0fbd09b-4c7d-48f7-a074-8f5da7da076f" providerId="ADAL" clId="{2E6C3713-68C3-4E29-9360-4F3FC18D4C53}" dt="2018-01-30T20:12:26.739" v="395" actId="1036"/>
        <pc:sldMkLst>
          <pc:docMk/>
          <pc:sldMk cId="3283975223" sldId="289"/>
        </pc:sldMkLst>
        <pc:spChg chg="add del mod">
          <ac:chgData name="Michael Ramsey" userId="e0fbd09b-4c7d-48f7-a074-8f5da7da076f" providerId="ADAL" clId="{2E6C3713-68C3-4E29-9360-4F3FC18D4C53}" dt="2018-01-30T19:55:45.446" v="93" actId="478"/>
          <ac:spMkLst>
            <pc:docMk/>
            <pc:sldMk cId="3283975223" sldId="289"/>
            <ac:spMk id="2" creationId="{D0C7F924-7230-4657-930B-A2F8B519D7FA}"/>
          </ac:spMkLst>
        </pc:spChg>
        <pc:spChg chg="mod">
          <ac:chgData name="Michael Ramsey" userId="e0fbd09b-4c7d-48f7-a074-8f5da7da076f" providerId="ADAL" clId="{2E6C3713-68C3-4E29-9360-4F3FC18D4C53}" dt="2018-01-30T20:05:14.708" v="353" actId="1036"/>
          <ac:spMkLst>
            <pc:docMk/>
            <pc:sldMk cId="3283975223" sldId="289"/>
            <ac:spMk id="3" creationId="{00000000-0000-0000-0000-000000000000}"/>
          </ac:spMkLst>
        </pc:spChg>
        <pc:spChg chg="mod ord">
          <ac:chgData name="Michael Ramsey" userId="e0fbd09b-4c7d-48f7-a074-8f5da7da076f" providerId="ADAL" clId="{2E6C3713-68C3-4E29-9360-4F3FC18D4C53}" dt="2018-01-30T20:12:26.739" v="395" actId="1036"/>
          <ac:spMkLst>
            <pc:docMk/>
            <pc:sldMk cId="3283975223" sldId="289"/>
            <ac:spMk id="6" creationId="{00000000-0000-0000-0000-000000000000}"/>
          </ac:spMkLst>
        </pc:spChg>
        <pc:spChg chg="mod">
          <ac:chgData name="Michael Ramsey" userId="e0fbd09b-4c7d-48f7-a074-8f5da7da076f" providerId="ADAL" clId="{2E6C3713-68C3-4E29-9360-4F3FC18D4C53}" dt="2018-01-30T20:05:14.708" v="353" actId="1036"/>
          <ac:spMkLst>
            <pc:docMk/>
            <pc:sldMk cId="3283975223" sldId="289"/>
            <ac:spMk id="19" creationId="{00000000-0000-0000-0000-000000000000}"/>
          </ac:spMkLst>
        </pc:spChg>
        <pc:spChg chg="mod">
          <ac:chgData name="Michael Ramsey" userId="e0fbd09b-4c7d-48f7-a074-8f5da7da076f" providerId="ADAL" clId="{2E6C3713-68C3-4E29-9360-4F3FC18D4C53}" dt="2018-01-30T20:05:14.708" v="353" actId="1036"/>
          <ac:spMkLst>
            <pc:docMk/>
            <pc:sldMk cId="3283975223" sldId="289"/>
            <ac:spMk id="21" creationId="{00000000-0000-0000-0000-000000000000}"/>
          </ac:spMkLst>
        </pc:spChg>
        <pc:spChg chg="mod">
          <ac:chgData name="Michael Ramsey" userId="e0fbd09b-4c7d-48f7-a074-8f5da7da076f" providerId="ADAL" clId="{2E6C3713-68C3-4E29-9360-4F3FC18D4C53}" dt="2018-01-30T20:05:14.708" v="353" actId="1036"/>
          <ac:spMkLst>
            <pc:docMk/>
            <pc:sldMk cId="3283975223" sldId="289"/>
            <ac:spMk id="23" creationId="{00000000-0000-0000-0000-000000000000}"/>
          </ac:spMkLst>
        </pc:spChg>
        <pc:spChg chg="mod topLvl">
          <ac:chgData name="Michael Ramsey" userId="e0fbd09b-4c7d-48f7-a074-8f5da7da076f" providerId="ADAL" clId="{2E6C3713-68C3-4E29-9360-4F3FC18D4C53}" dt="2018-01-30T20:05:14.708" v="353" actId="1036"/>
          <ac:spMkLst>
            <pc:docMk/>
            <pc:sldMk cId="3283975223" sldId="289"/>
            <ac:spMk id="24" creationId="{00000000-0000-0000-0000-000000000000}"/>
          </ac:spMkLst>
        </pc:spChg>
        <pc:spChg chg="mod topLvl">
          <ac:chgData name="Michael Ramsey" userId="e0fbd09b-4c7d-48f7-a074-8f5da7da076f" providerId="ADAL" clId="{2E6C3713-68C3-4E29-9360-4F3FC18D4C53}" dt="2018-01-30T20:05:14.708" v="353" actId="1036"/>
          <ac:spMkLst>
            <pc:docMk/>
            <pc:sldMk cId="3283975223" sldId="289"/>
            <ac:spMk id="26" creationId="{00000000-0000-0000-0000-000000000000}"/>
          </ac:spMkLst>
        </pc:spChg>
        <pc:spChg chg="mod">
          <ac:chgData name="Michael Ramsey" userId="e0fbd09b-4c7d-48f7-a074-8f5da7da076f" providerId="ADAL" clId="{2E6C3713-68C3-4E29-9360-4F3FC18D4C53}" dt="2018-01-30T20:11:58.648" v="383" actId="1036"/>
          <ac:spMkLst>
            <pc:docMk/>
            <pc:sldMk cId="3283975223" sldId="289"/>
            <ac:spMk id="27" creationId="{00000000-0000-0000-0000-000000000000}"/>
          </ac:spMkLst>
        </pc:spChg>
        <pc:spChg chg="mod">
          <ac:chgData name="Michael Ramsey" userId="e0fbd09b-4c7d-48f7-a074-8f5da7da076f" providerId="ADAL" clId="{2E6C3713-68C3-4E29-9360-4F3FC18D4C53}" dt="2018-01-30T20:05:27.671" v="376" actId="1035"/>
          <ac:spMkLst>
            <pc:docMk/>
            <pc:sldMk cId="3283975223" sldId="289"/>
            <ac:spMk id="32" creationId="{00000000-0000-0000-0000-000000000000}"/>
          </ac:spMkLst>
        </pc:spChg>
        <pc:spChg chg="add mod topLvl">
          <ac:chgData name="Michael Ramsey" userId="e0fbd09b-4c7d-48f7-a074-8f5da7da076f" providerId="ADAL" clId="{2E6C3713-68C3-4E29-9360-4F3FC18D4C53}" dt="2018-01-30T20:05:14.708" v="353" actId="1036"/>
          <ac:spMkLst>
            <pc:docMk/>
            <pc:sldMk cId="3283975223" sldId="289"/>
            <ac:spMk id="33" creationId="{6063B0F3-E263-45E8-88FB-1A44E5EBB3D0}"/>
          </ac:spMkLst>
        </pc:spChg>
        <pc:spChg chg="add mod topLvl">
          <ac:chgData name="Michael Ramsey" userId="e0fbd09b-4c7d-48f7-a074-8f5da7da076f" providerId="ADAL" clId="{2E6C3713-68C3-4E29-9360-4F3FC18D4C53}" dt="2018-01-30T20:05:14.708" v="353" actId="1036"/>
          <ac:spMkLst>
            <pc:docMk/>
            <pc:sldMk cId="3283975223" sldId="289"/>
            <ac:spMk id="34" creationId="{A41462E5-3100-41E2-9330-53C6B05B7935}"/>
          </ac:spMkLst>
        </pc:spChg>
        <pc:grpChg chg="add del mod">
          <ac:chgData name="Michael Ramsey" userId="e0fbd09b-4c7d-48f7-a074-8f5da7da076f" providerId="ADAL" clId="{2E6C3713-68C3-4E29-9360-4F3FC18D4C53}" dt="2018-01-30T19:58:04.001" v="216" actId="165"/>
          <ac:grpSpMkLst>
            <pc:docMk/>
            <pc:sldMk cId="3283975223" sldId="289"/>
            <ac:grpSpMk id="4" creationId="{CFCF8C74-AB6E-4737-B048-EB0AE56E284B}"/>
          </ac:grpSpMkLst>
        </pc:grpChg>
        <pc:grpChg chg="mod">
          <ac:chgData name="Michael Ramsey" userId="e0fbd09b-4c7d-48f7-a074-8f5da7da076f" providerId="ADAL" clId="{2E6C3713-68C3-4E29-9360-4F3FC18D4C53}" dt="2018-01-30T20:05:22.536" v="367" actId="1036"/>
          <ac:grpSpMkLst>
            <pc:docMk/>
            <pc:sldMk cId="3283975223" sldId="289"/>
            <ac:grpSpMk id="8" creationId="{00000000-0000-0000-0000-000000000000}"/>
          </ac:grpSpMkLst>
        </pc:grpChg>
        <pc:grpChg chg="del mod">
          <ac:chgData name="Michael Ramsey" userId="e0fbd09b-4c7d-48f7-a074-8f5da7da076f" providerId="ADAL" clId="{2E6C3713-68C3-4E29-9360-4F3FC18D4C53}" dt="2018-01-30T19:56:32.611" v="160" actId="165"/>
          <ac:grpSpMkLst>
            <pc:docMk/>
            <pc:sldMk cId="3283975223" sldId="289"/>
            <ac:grpSpMk id="30" creationId="{00000000-0000-0000-0000-000000000000}"/>
          </ac:grpSpMkLst>
        </pc:grpChg>
        <pc:grpChg chg="mod">
          <ac:chgData name="Michael Ramsey" userId="e0fbd09b-4c7d-48f7-a074-8f5da7da076f" providerId="ADAL" clId="{2E6C3713-68C3-4E29-9360-4F3FC18D4C53}" dt="2018-01-30T20:12:04.932" v="388" actId="1035"/>
          <ac:grpSpMkLst>
            <pc:docMk/>
            <pc:sldMk cId="3283975223" sldId="289"/>
            <ac:grpSpMk id="31" creationId="{00000000-0000-0000-0000-000000000000}"/>
          </ac:grpSpMkLst>
        </pc:grpChg>
        <pc:cxnChg chg="mod">
          <ac:chgData name="Michael Ramsey" userId="e0fbd09b-4c7d-48f7-a074-8f5da7da076f" providerId="ADAL" clId="{2E6C3713-68C3-4E29-9360-4F3FC18D4C53}" dt="2018-01-30T20:05:14.708" v="353" actId="1036"/>
          <ac:cxnSpMkLst>
            <pc:docMk/>
            <pc:sldMk cId="3283975223" sldId="289"/>
            <ac:cxnSpMk id="12" creationId="{00000000-0000-0000-0000-000000000000}"/>
          </ac:cxnSpMkLst>
        </pc:cxnChg>
        <pc:cxnChg chg="mod">
          <ac:chgData name="Michael Ramsey" userId="e0fbd09b-4c7d-48f7-a074-8f5da7da076f" providerId="ADAL" clId="{2E6C3713-68C3-4E29-9360-4F3FC18D4C53}" dt="2018-01-30T20:05:14.708" v="353" actId="1036"/>
          <ac:cxnSpMkLst>
            <pc:docMk/>
            <pc:sldMk cId="3283975223" sldId="289"/>
            <ac:cxnSpMk id="22" creationId="{00000000-0000-0000-0000-000000000000}"/>
          </ac:cxnSpMkLst>
        </pc:cxnChg>
        <pc:cxnChg chg="mod topLvl">
          <ac:chgData name="Michael Ramsey" userId="e0fbd09b-4c7d-48f7-a074-8f5da7da076f" providerId="ADAL" clId="{2E6C3713-68C3-4E29-9360-4F3FC18D4C53}" dt="2018-01-30T20:05:14.708" v="353" actId="1036"/>
          <ac:cxnSpMkLst>
            <pc:docMk/>
            <pc:sldMk cId="3283975223" sldId="289"/>
            <ac:cxnSpMk id="25" creationId="{00000000-0000-0000-0000-000000000000}"/>
          </ac:cxnSpMkLst>
        </pc:cxnChg>
        <pc:cxnChg chg="add mod">
          <ac:chgData name="Michael Ramsey" userId="e0fbd09b-4c7d-48f7-a074-8f5da7da076f" providerId="ADAL" clId="{2E6C3713-68C3-4E29-9360-4F3FC18D4C53}" dt="2018-01-30T20:05:14.708" v="353" actId="1036"/>
          <ac:cxnSpMkLst>
            <pc:docMk/>
            <pc:sldMk cId="3283975223" sldId="289"/>
            <ac:cxnSpMk id="35" creationId="{A20C21D9-E4B1-467E-BF66-FDEBA6FD5BEC}"/>
          </ac:cxnSpMkLst>
        </pc:cxnChg>
        <pc:cxnChg chg="add mod">
          <ac:chgData name="Michael Ramsey" userId="e0fbd09b-4c7d-48f7-a074-8f5da7da076f" providerId="ADAL" clId="{2E6C3713-68C3-4E29-9360-4F3FC18D4C53}" dt="2018-01-30T20:05:14.708" v="353" actId="1036"/>
          <ac:cxnSpMkLst>
            <pc:docMk/>
            <pc:sldMk cId="3283975223" sldId="289"/>
            <ac:cxnSpMk id="36" creationId="{9DACF528-CA79-4529-AB62-CC13CFCFAA4A}"/>
          </ac:cxnSpMkLst>
        </pc:cxnChg>
      </pc:sldChg>
      <pc:sldChg chg="modSp">
        <pc:chgData name="Michael Ramsey" userId="e0fbd09b-4c7d-48f7-a074-8f5da7da076f" providerId="ADAL" clId="{2E6C3713-68C3-4E29-9360-4F3FC18D4C53}" dt="2018-01-31T14:18:07.589" v="408" actId="20577"/>
        <pc:sldMkLst>
          <pc:docMk/>
          <pc:sldMk cId="3927516394" sldId="295"/>
        </pc:sldMkLst>
        <pc:spChg chg="mod">
          <ac:chgData name="Michael Ramsey" userId="e0fbd09b-4c7d-48f7-a074-8f5da7da076f" providerId="ADAL" clId="{2E6C3713-68C3-4E29-9360-4F3FC18D4C53}" dt="2018-01-31T14:18:07.589" v="408" actId="20577"/>
          <ac:spMkLst>
            <pc:docMk/>
            <pc:sldMk cId="3927516394" sldId="295"/>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E8132E7-9E3C-497D-91DB-1FFF802391B5}" type="datetimeFigureOut">
              <a:rPr lang="en-US" smtClean="0"/>
              <a:t>1/31/2018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7D7200-AA73-462A-A8F3-BDAECDD35A2B}" type="slidenum">
              <a:rPr lang="en-US" smtClean="0"/>
              <a:t>‹#›</a:t>
            </a:fld>
            <a:endParaRPr lang="en-US" dirty="0"/>
          </a:p>
        </p:txBody>
      </p:sp>
    </p:spTree>
    <p:extLst>
      <p:ext uri="{BB962C8B-B14F-4D97-AF65-F5344CB8AC3E}">
        <p14:creationId xmlns:p14="http://schemas.microsoft.com/office/powerpoint/2010/main" val="3608888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D7200-AA73-462A-A8F3-BDAECDD35A2B}" type="slidenum">
              <a:rPr lang="en-US" smtClean="0"/>
              <a:t>1</a:t>
            </a:fld>
            <a:endParaRPr lang="en-US" dirty="0"/>
          </a:p>
        </p:txBody>
      </p:sp>
    </p:spTree>
    <p:extLst>
      <p:ext uri="{BB962C8B-B14F-4D97-AF65-F5344CB8AC3E}">
        <p14:creationId xmlns:p14="http://schemas.microsoft.com/office/powerpoint/2010/main" val="307977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D7200-AA73-462A-A8F3-BDAECDD35A2B}" type="slidenum">
              <a:rPr lang="en-US" smtClean="0"/>
              <a:t>2</a:t>
            </a:fld>
            <a:endParaRPr lang="en-US" dirty="0"/>
          </a:p>
        </p:txBody>
      </p:sp>
    </p:spTree>
    <p:extLst>
      <p:ext uri="{BB962C8B-B14F-4D97-AF65-F5344CB8AC3E}">
        <p14:creationId xmlns:p14="http://schemas.microsoft.com/office/powerpoint/2010/main" val="399257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D7200-AA73-462A-A8F3-BDAECDD35A2B}" type="slidenum">
              <a:rPr lang="en-US" smtClean="0"/>
              <a:t>3</a:t>
            </a:fld>
            <a:endParaRPr lang="en-US" dirty="0"/>
          </a:p>
        </p:txBody>
      </p:sp>
    </p:spTree>
    <p:extLst>
      <p:ext uri="{BB962C8B-B14F-4D97-AF65-F5344CB8AC3E}">
        <p14:creationId xmlns:p14="http://schemas.microsoft.com/office/powerpoint/2010/main" val="580352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D7200-AA73-462A-A8F3-BDAECDD35A2B}" type="slidenum">
              <a:rPr lang="en-US" smtClean="0"/>
              <a:t>4</a:t>
            </a:fld>
            <a:endParaRPr lang="en-US" dirty="0"/>
          </a:p>
        </p:txBody>
      </p:sp>
    </p:spTree>
    <p:extLst>
      <p:ext uri="{BB962C8B-B14F-4D97-AF65-F5344CB8AC3E}">
        <p14:creationId xmlns:p14="http://schemas.microsoft.com/office/powerpoint/2010/main" val="273950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D7200-AA73-462A-A8F3-BDAECDD35A2B}" type="slidenum">
              <a:rPr lang="en-US" smtClean="0"/>
              <a:t>5</a:t>
            </a:fld>
            <a:endParaRPr lang="en-US" dirty="0"/>
          </a:p>
        </p:txBody>
      </p:sp>
    </p:spTree>
    <p:extLst>
      <p:ext uri="{BB962C8B-B14F-4D97-AF65-F5344CB8AC3E}">
        <p14:creationId xmlns:p14="http://schemas.microsoft.com/office/powerpoint/2010/main" val="224934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D7200-AA73-462A-A8F3-BDAECDD35A2B}" type="slidenum">
              <a:rPr lang="en-US" smtClean="0"/>
              <a:t>6</a:t>
            </a:fld>
            <a:endParaRPr lang="en-US" dirty="0"/>
          </a:p>
        </p:txBody>
      </p:sp>
    </p:spTree>
    <p:extLst>
      <p:ext uri="{BB962C8B-B14F-4D97-AF65-F5344CB8AC3E}">
        <p14:creationId xmlns:p14="http://schemas.microsoft.com/office/powerpoint/2010/main" val="3942637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D7200-AA73-462A-A8F3-BDAECDD35A2B}" type="slidenum">
              <a:rPr lang="en-US" smtClean="0"/>
              <a:t>7</a:t>
            </a:fld>
            <a:endParaRPr lang="en-US" dirty="0"/>
          </a:p>
        </p:txBody>
      </p:sp>
    </p:spTree>
    <p:extLst>
      <p:ext uri="{BB962C8B-B14F-4D97-AF65-F5344CB8AC3E}">
        <p14:creationId xmlns:p14="http://schemas.microsoft.com/office/powerpoint/2010/main" val="2866232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7D7200-AA73-462A-A8F3-BDAECDD35A2B}" type="slidenum">
              <a:rPr lang="en-US" smtClean="0"/>
              <a:t>10</a:t>
            </a:fld>
            <a:endParaRPr lang="en-US" dirty="0"/>
          </a:p>
        </p:txBody>
      </p:sp>
    </p:spTree>
    <p:extLst>
      <p:ext uri="{BB962C8B-B14F-4D97-AF65-F5344CB8AC3E}">
        <p14:creationId xmlns:p14="http://schemas.microsoft.com/office/powerpoint/2010/main" val="339338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7D7200-AA73-462A-A8F3-BDAECDD35A2B}" type="slidenum">
              <a:rPr lang="en-US" smtClean="0"/>
              <a:t>12</a:t>
            </a:fld>
            <a:endParaRPr lang="en-US" dirty="0"/>
          </a:p>
        </p:txBody>
      </p:sp>
    </p:spTree>
    <p:extLst>
      <p:ext uri="{BB962C8B-B14F-4D97-AF65-F5344CB8AC3E}">
        <p14:creationId xmlns:p14="http://schemas.microsoft.com/office/powerpoint/2010/main" val="3526164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0" name="Picture 2" descr="P:\Billable\2014\BSA\BSA_Promo Flyer_images2.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992"/>
            <a:ext cx="12192000" cy="6857008"/>
          </a:xfrm>
          <a:prstGeom prst="rect">
            <a:avLst/>
          </a:prstGeom>
          <a:noFill/>
          <a:extLst>
            <a:ext uri="{909E8E84-426E-40DD-AFC4-6F175D3DCCD1}">
              <a14:hiddenFill xmlns:a14="http://schemas.microsoft.com/office/drawing/2010/main">
                <a:solidFill>
                  <a:srgbClr val="FFFFFF"/>
                </a:solidFill>
              </a14:hiddenFill>
            </a:ext>
          </a:extLst>
        </p:spPr>
      </p:pic>
      <p:sp>
        <p:nvSpPr>
          <p:cNvPr id="663" name="Rectangle 662"/>
          <p:cNvSpPr/>
          <p:nvPr userDrawn="1"/>
        </p:nvSpPr>
        <p:spPr>
          <a:xfrm>
            <a:off x="2031999" y="4724408"/>
            <a:ext cx="8132064" cy="810492"/>
          </a:xfrm>
          <a:prstGeom prst="rect">
            <a:avLst/>
          </a:prstGeom>
          <a:solidFill>
            <a:srgbClr val="CE112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662" name="Rectangle 661"/>
          <p:cNvSpPr/>
          <p:nvPr userDrawn="1"/>
        </p:nvSpPr>
        <p:spPr>
          <a:xfrm>
            <a:off x="0" y="2604652"/>
            <a:ext cx="12192000" cy="1620984"/>
          </a:xfrm>
          <a:prstGeom prst="rect">
            <a:avLst/>
          </a:prstGeom>
          <a:solidFill>
            <a:srgbClr val="003F96">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ctrTitle" hasCustomPrompt="1"/>
          </p:nvPr>
        </p:nvSpPr>
        <p:spPr>
          <a:xfrm>
            <a:off x="609600" y="2678544"/>
            <a:ext cx="10945091" cy="1473200"/>
          </a:xfrm>
        </p:spPr>
        <p:txBody>
          <a:bodyPr anchor="b" anchorCtr="0"/>
          <a:lstStyle>
            <a:lvl1pPr algn="ctr" defTabSz="914400" rtl="0" eaLnBrk="1" latinLnBrk="0" hangingPunct="1">
              <a:lnSpc>
                <a:spcPct val="100000"/>
              </a:lnSpc>
              <a:spcBef>
                <a:spcPct val="0"/>
              </a:spcBef>
              <a:buNone/>
              <a:defRPr lang="en-US" sz="4800" b="0" kern="1200" dirty="0">
                <a:solidFill>
                  <a:schemeClr val="bg1"/>
                </a:solidFill>
                <a:latin typeface="+mj-lt"/>
                <a:ea typeface="Tahoma" pitchFamily="34"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2161310" y="4787288"/>
            <a:ext cx="7832436" cy="684735"/>
          </a:xfrm>
          <a:prstGeom prst="rect">
            <a:avLst/>
          </a:prstGeom>
        </p:spPr>
        <p:txBody>
          <a:bodyPr anchor="ctr">
            <a:noAutofit/>
          </a:bodyPr>
          <a:lstStyle>
            <a:lvl1pPr marL="0" indent="0" algn="ctr">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61"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72341"/>
          <a:stretch/>
        </p:blipFill>
        <p:spPr bwMode="auto">
          <a:xfrm>
            <a:off x="5349024" y="821470"/>
            <a:ext cx="1853285" cy="149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21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11417300" y="6362700"/>
            <a:ext cx="533400" cy="261610"/>
          </a:xfrm>
          <a:prstGeom prst="rect">
            <a:avLst/>
          </a:prstGeom>
          <a:noFill/>
        </p:spPr>
        <p:txBody>
          <a:bodyPr wrap="square" rtlCol="0">
            <a:spAutoFit/>
          </a:bodyPr>
          <a:lstStyle/>
          <a:p>
            <a:pPr algn="ctr"/>
            <a:fld id="{E5E31ED2-B58C-488E-ACB9-A50200E38A56}" type="slidenum">
              <a:rPr lang="en-US" sz="1050" smtClean="0">
                <a:solidFill>
                  <a:schemeClr val="tx1"/>
                </a:solidFill>
              </a:rPr>
              <a:pPr algn="ctr"/>
              <a:t>‹#›</a:t>
            </a:fld>
            <a:endParaRPr lang="en-US" sz="1050" dirty="0">
              <a:solidFill>
                <a:schemeClr val="tx1"/>
              </a:solidFill>
            </a:endParaRPr>
          </a:p>
        </p:txBody>
      </p:sp>
    </p:spTree>
    <p:extLst>
      <p:ext uri="{BB962C8B-B14F-4D97-AF65-F5344CB8AC3E}">
        <p14:creationId xmlns:p14="http://schemas.microsoft.com/office/powerpoint/2010/main" val="73425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p:cNvSpPr/>
          <p:nvPr userDrawn="1"/>
        </p:nvSpPr>
        <p:spPr>
          <a:xfrm>
            <a:off x="0" y="0"/>
            <a:ext cx="12192000" cy="6857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4" name="Rectangle 3"/>
          <p:cNvSpPr/>
          <p:nvPr userDrawn="1"/>
        </p:nvSpPr>
        <p:spPr>
          <a:xfrm>
            <a:off x="304801" y="270932"/>
            <a:ext cx="11559823" cy="6358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Tree>
    <p:extLst>
      <p:ext uri="{BB962C8B-B14F-4D97-AF65-F5344CB8AC3E}">
        <p14:creationId xmlns:p14="http://schemas.microsoft.com/office/powerpoint/2010/main" val="5950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304801" y="270932"/>
            <a:ext cx="11559823" cy="635846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6" name="Flowchart: Off-page Connector 5"/>
          <p:cNvSpPr/>
          <p:nvPr userDrawn="1"/>
        </p:nvSpPr>
        <p:spPr>
          <a:xfrm>
            <a:off x="5228705" y="-24940"/>
            <a:ext cx="1701337" cy="922713"/>
          </a:xfrm>
          <a:prstGeom prst="flowChartOffpageConnector">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7" name="Freeform 6"/>
          <p:cNvSpPr>
            <a:spLocks/>
          </p:cNvSpPr>
          <p:nvPr userDrawn="1"/>
        </p:nvSpPr>
        <p:spPr bwMode="auto">
          <a:xfrm>
            <a:off x="5946421" y="345929"/>
            <a:ext cx="254000"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sp>
        <p:nvSpPr>
          <p:cNvPr id="8" name="Rectangle 7"/>
          <p:cNvSpPr/>
          <p:nvPr userDrawn="1"/>
        </p:nvSpPr>
        <p:spPr>
          <a:xfrm>
            <a:off x="8682527" y="6169026"/>
            <a:ext cx="2506767" cy="409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9" name="Title 1"/>
          <p:cNvSpPr>
            <a:spLocks noGrp="1"/>
          </p:cNvSpPr>
          <p:nvPr>
            <p:ph type="title"/>
          </p:nvPr>
        </p:nvSpPr>
        <p:spPr>
          <a:xfrm>
            <a:off x="594857" y="457200"/>
            <a:ext cx="10976255" cy="914401"/>
          </a:xfrm>
        </p:spPr>
        <p:txBody>
          <a:bodyPr/>
          <a:lstStyle/>
          <a:p>
            <a:endParaRPr lang="en-US" dirty="0"/>
          </a:p>
        </p:txBody>
      </p:sp>
      <p:sp>
        <p:nvSpPr>
          <p:cNvPr id="10" name="Content Placeholder 2"/>
          <p:cNvSpPr>
            <a:spLocks noGrp="1"/>
          </p:cNvSpPr>
          <p:nvPr>
            <p:ph sz="quarter" idx="10"/>
          </p:nvPr>
        </p:nvSpPr>
        <p:spPr>
          <a:xfrm>
            <a:off x="599018" y="1432938"/>
            <a:ext cx="11084983" cy="5025012"/>
          </a:xfrm>
        </p:spPr>
        <p:txBody>
          <a:bodyPr/>
          <a:lstStyle/>
          <a:p>
            <a:endParaRPr lang="en-US"/>
          </a:p>
        </p:txBody>
      </p:sp>
    </p:spTree>
    <p:extLst>
      <p:ext uri="{BB962C8B-B14F-4D97-AF65-F5344CB8AC3E}">
        <p14:creationId xmlns:p14="http://schemas.microsoft.com/office/powerpoint/2010/main" val="404356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1" name="Rectangle 30"/>
          <p:cNvSpPr/>
          <p:nvPr userDrawn="1"/>
        </p:nvSpPr>
        <p:spPr>
          <a:xfrm>
            <a:off x="8509001" y="6257925"/>
            <a:ext cx="3355623"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37" name="Rectangle 36"/>
          <p:cNvSpPr/>
          <p:nvPr userDrawn="1"/>
        </p:nvSpPr>
        <p:spPr>
          <a:xfrm>
            <a:off x="316090" y="270932"/>
            <a:ext cx="11559823" cy="63584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516627" y="2971801"/>
            <a:ext cx="9158747" cy="914401"/>
          </a:xfrm>
        </p:spPr>
        <p:txBody>
          <a:bodyPr tIns="0" rIns="0" bIns="0"/>
          <a:lstStyle>
            <a:lvl1pPr algn="ctr">
              <a:defRPr>
                <a:solidFill>
                  <a:schemeClr val="bg1"/>
                </a:solidFill>
              </a:defRPr>
            </a:lvl1pPr>
          </a:lstStyle>
          <a:p>
            <a:r>
              <a:rPr lang="en-US" dirty="0"/>
              <a:t>Click to edit Master title style</a:t>
            </a:r>
          </a:p>
        </p:txBody>
      </p:sp>
      <p:cxnSp>
        <p:nvCxnSpPr>
          <p:cNvPr id="16" name="Straight Connector 15"/>
          <p:cNvCxnSpPr/>
          <p:nvPr userDrawn="1"/>
        </p:nvCxnSpPr>
        <p:spPr>
          <a:xfrm>
            <a:off x="1326446" y="4089412"/>
            <a:ext cx="95391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1326446" y="2768612"/>
            <a:ext cx="95391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6096000" y="1038225"/>
            <a:ext cx="0" cy="17303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6"/>
          <p:cNvSpPr>
            <a:spLocks/>
          </p:cNvSpPr>
          <p:nvPr userDrawn="1"/>
        </p:nvSpPr>
        <p:spPr bwMode="auto">
          <a:xfrm>
            <a:off x="5957711" y="501791"/>
            <a:ext cx="254000"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spTree>
    <p:extLst>
      <p:ext uri="{BB962C8B-B14F-4D97-AF65-F5344CB8AC3E}">
        <p14:creationId xmlns:p14="http://schemas.microsoft.com/office/powerpoint/2010/main" val="281235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9" name="Rectangle 18"/>
          <p:cNvSpPr/>
          <p:nvPr userDrawn="1"/>
        </p:nvSpPr>
        <p:spPr>
          <a:xfrm>
            <a:off x="8509001" y="6257925"/>
            <a:ext cx="3355623"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18" name="Rectangle 17"/>
          <p:cNvSpPr/>
          <p:nvPr userDrawn="1"/>
        </p:nvSpPr>
        <p:spPr>
          <a:xfrm>
            <a:off x="304801" y="270932"/>
            <a:ext cx="11559823" cy="63584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516627" y="2971801"/>
            <a:ext cx="9158747" cy="914401"/>
          </a:xfrm>
        </p:spPr>
        <p:txBody>
          <a:bodyPr tIns="0" rIns="0" bIns="0"/>
          <a:lstStyle>
            <a:lvl1pPr algn="ctr">
              <a:defRPr>
                <a:solidFill>
                  <a:schemeClr val="bg1"/>
                </a:solidFill>
              </a:defRPr>
            </a:lvl1pPr>
          </a:lstStyle>
          <a:p>
            <a:r>
              <a:rPr lang="en-US" dirty="0"/>
              <a:t>Click to edit Master title style</a:t>
            </a:r>
          </a:p>
        </p:txBody>
      </p:sp>
      <p:cxnSp>
        <p:nvCxnSpPr>
          <p:cNvPr id="15" name="Straight Connector 14"/>
          <p:cNvCxnSpPr/>
          <p:nvPr userDrawn="1"/>
        </p:nvCxnSpPr>
        <p:spPr>
          <a:xfrm>
            <a:off x="1326446" y="2768612"/>
            <a:ext cx="95391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326446" y="4089412"/>
            <a:ext cx="95391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96000" y="1038225"/>
            <a:ext cx="0" cy="17303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reeform 6"/>
          <p:cNvSpPr>
            <a:spLocks/>
          </p:cNvSpPr>
          <p:nvPr userDrawn="1"/>
        </p:nvSpPr>
        <p:spPr bwMode="auto">
          <a:xfrm>
            <a:off x="5957711" y="501791"/>
            <a:ext cx="254000"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spTree>
    <p:extLst>
      <p:ext uri="{BB962C8B-B14F-4D97-AF65-F5344CB8AC3E}">
        <p14:creationId xmlns:p14="http://schemas.microsoft.com/office/powerpoint/2010/main" val="245410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8" name="Rectangle 27"/>
          <p:cNvSpPr/>
          <p:nvPr userDrawn="1"/>
        </p:nvSpPr>
        <p:spPr>
          <a:xfrm>
            <a:off x="8509001" y="6257925"/>
            <a:ext cx="3355623"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7" name="Rectangle 26"/>
          <p:cNvSpPr/>
          <p:nvPr userDrawn="1"/>
        </p:nvSpPr>
        <p:spPr>
          <a:xfrm>
            <a:off x="304801" y="270932"/>
            <a:ext cx="11559823" cy="63584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p:nvPr>
        </p:nvSpPr>
        <p:spPr>
          <a:xfrm>
            <a:off x="1516627" y="2971801"/>
            <a:ext cx="9158747" cy="914401"/>
          </a:xfrm>
        </p:spPr>
        <p:txBody>
          <a:bodyPr tIns="0" rIns="0" bIns="0"/>
          <a:lstStyle>
            <a:lvl1pPr algn="ctr">
              <a:defRPr lang="en-US" sz="3400" b="0" kern="1200" dirty="0">
                <a:solidFill>
                  <a:schemeClr val="bg1"/>
                </a:solidFill>
                <a:latin typeface="+mn-lt"/>
                <a:ea typeface="Tahoma" pitchFamily="34" charset="0"/>
                <a:cs typeface="Times New Roman" pitchFamily="18" charset="0"/>
              </a:defRPr>
            </a:lvl1pPr>
          </a:lstStyle>
          <a:p>
            <a:r>
              <a:rPr lang="en-US" dirty="0"/>
              <a:t>Click to edit Master title style</a:t>
            </a:r>
          </a:p>
        </p:txBody>
      </p:sp>
      <p:cxnSp>
        <p:nvCxnSpPr>
          <p:cNvPr id="15" name="Straight Connector 14"/>
          <p:cNvCxnSpPr/>
          <p:nvPr userDrawn="1"/>
        </p:nvCxnSpPr>
        <p:spPr>
          <a:xfrm>
            <a:off x="1326446" y="2768612"/>
            <a:ext cx="95391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326446" y="4089412"/>
            <a:ext cx="95391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096000" y="1038225"/>
            <a:ext cx="0" cy="17303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reeform 6"/>
          <p:cNvSpPr>
            <a:spLocks/>
          </p:cNvSpPr>
          <p:nvPr userDrawn="1"/>
        </p:nvSpPr>
        <p:spPr bwMode="auto">
          <a:xfrm>
            <a:off x="5957711" y="501791"/>
            <a:ext cx="254000"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spTree>
    <p:extLst>
      <p:ext uri="{BB962C8B-B14F-4D97-AF65-F5344CB8AC3E}">
        <p14:creationId xmlns:p14="http://schemas.microsoft.com/office/powerpoint/2010/main" val="209196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l="4383" r="9130" b="2882"/>
          <a:stretch/>
        </p:blipFill>
        <p:spPr>
          <a:xfrm>
            <a:off x="0" y="0"/>
            <a:ext cx="12192000" cy="6845300"/>
          </a:xfrm>
          <a:prstGeom prst="rect">
            <a:avLst/>
          </a:prstGeom>
        </p:spPr>
      </p:pic>
      <p:sp>
        <p:nvSpPr>
          <p:cNvPr id="2" name="Title 1"/>
          <p:cNvSpPr>
            <a:spLocks noGrp="1"/>
          </p:cNvSpPr>
          <p:nvPr>
            <p:ph type="ctrTitle" hasCustomPrompt="1"/>
          </p:nvPr>
        </p:nvSpPr>
        <p:spPr>
          <a:xfrm>
            <a:off x="609600" y="955669"/>
            <a:ext cx="10945091" cy="946161"/>
          </a:xfrm>
        </p:spPr>
        <p:txBody>
          <a:bodyPr anchor="b" anchorCtr="0"/>
          <a:lstStyle>
            <a:lvl1pPr algn="ctr" defTabSz="914400" rtl="0" eaLnBrk="1" latinLnBrk="0" hangingPunct="1">
              <a:lnSpc>
                <a:spcPct val="100000"/>
              </a:lnSpc>
              <a:spcBef>
                <a:spcPct val="0"/>
              </a:spcBef>
              <a:buNone/>
              <a:defRPr lang="en-US" sz="4000" b="0" kern="1200" dirty="0">
                <a:solidFill>
                  <a:schemeClr val="accent1"/>
                </a:solidFill>
                <a:latin typeface="+mj-lt"/>
                <a:ea typeface="Tahoma" pitchFamily="34"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2161310" y="2270517"/>
            <a:ext cx="7832436" cy="684735"/>
          </a:xfrm>
          <a:prstGeom prst="rect">
            <a:avLst/>
          </a:prstGeom>
        </p:spPr>
        <p:txBody>
          <a:bodyPr anchor="ctr">
            <a:noAutofit/>
          </a:bodyPr>
          <a:lstStyle>
            <a:lvl1pPr marL="0" indent="0" algn="ctr">
              <a:buNone/>
              <a:defRPr sz="2400" i="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61"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72341"/>
          <a:stretch/>
        </p:blipFill>
        <p:spPr bwMode="auto">
          <a:xfrm>
            <a:off x="5349024" y="5129654"/>
            <a:ext cx="1853285" cy="149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userDrawn="1"/>
        </p:nvGrpSpPr>
        <p:grpSpPr>
          <a:xfrm>
            <a:off x="4568212" y="1966988"/>
            <a:ext cx="3061925" cy="238370"/>
            <a:chOff x="3386527" y="2620158"/>
            <a:chExt cx="2296444" cy="238370"/>
          </a:xfrm>
        </p:grpSpPr>
        <p:sp>
          <p:nvSpPr>
            <p:cNvPr id="10" name="Freeform 6"/>
            <p:cNvSpPr>
              <a:spLocks/>
            </p:cNvSpPr>
            <p:nvPr userDrawn="1"/>
          </p:nvSpPr>
          <p:spPr bwMode="auto">
            <a:xfrm>
              <a:off x="4409291" y="2620158"/>
              <a:ext cx="250917" cy="238370"/>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cxnSp>
          <p:nvCxnSpPr>
            <p:cNvPr id="11" name="Straight Connector 10"/>
            <p:cNvCxnSpPr/>
            <p:nvPr userDrawn="1"/>
          </p:nvCxnSpPr>
          <p:spPr>
            <a:xfrm>
              <a:off x="3386527" y="2739342"/>
              <a:ext cx="914400" cy="1"/>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768571" y="2739342"/>
              <a:ext cx="914400" cy="1"/>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55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a:ext>
            </a:extLst>
          </a:blip>
          <a:srcRect l="1972" t="1943" r="12435" b="1943"/>
          <a:stretch/>
        </p:blipFill>
        <p:spPr>
          <a:xfrm>
            <a:off x="0" y="0"/>
            <a:ext cx="12217400" cy="6858000"/>
          </a:xfrm>
          <a:prstGeom prst="rect">
            <a:avLst/>
          </a:prstGeom>
        </p:spPr>
      </p:pic>
      <p:sp>
        <p:nvSpPr>
          <p:cNvPr id="6" name="Rectangle 5"/>
          <p:cNvSpPr/>
          <p:nvPr userDrawn="1"/>
        </p:nvSpPr>
        <p:spPr>
          <a:xfrm>
            <a:off x="0" y="0"/>
            <a:ext cx="12192000" cy="3733800"/>
          </a:xfrm>
          <a:prstGeom prst="rect">
            <a:avLst/>
          </a:prstGeom>
          <a:gradFill flip="none" rotWithShape="1">
            <a:gsLst>
              <a:gs pos="0">
                <a:srgbClr val="000000">
                  <a:alpha val="70000"/>
                </a:srgbClr>
              </a:gs>
              <a:gs pos="100000">
                <a:srgbClr val="000000">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ctrTitle" hasCustomPrompt="1"/>
          </p:nvPr>
        </p:nvSpPr>
        <p:spPr>
          <a:xfrm>
            <a:off x="609600" y="641344"/>
            <a:ext cx="10945091" cy="946161"/>
          </a:xfrm>
        </p:spPr>
        <p:txBody>
          <a:bodyPr anchor="b" anchorCtr="0"/>
          <a:lstStyle>
            <a:lvl1pPr algn="ctr" defTabSz="914400" rtl="0" eaLnBrk="1" latinLnBrk="0" hangingPunct="1">
              <a:lnSpc>
                <a:spcPct val="100000"/>
              </a:lnSpc>
              <a:spcBef>
                <a:spcPct val="0"/>
              </a:spcBef>
              <a:buNone/>
              <a:defRPr lang="en-US" sz="4000" b="0" kern="1200" dirty="0">
                <a:solidFill>
                  <a:schemeClr val="bg1"/>
                </a:solidFill>
                <a:latin typeface="+mj-lt"/>
                <a:ea typeface="Tahoma" pitchFamily="34"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2161310" y="1956192"/>
            <a:ext cx="7832436" cy="684735"/>
          </a:xfrm>
          <a:prstGeom prst="rect">
            <a:avLst/>
          </a:prstGeom>
        </p:spPr>
        <p:txBody>
          <a:bodyPr anchor="ctr">
            <a:noAutofit/>
          </a:bodyPr>
          <a:lstStyle>
            <a:lvl1pPr marL="0" indent="0" algn="ctr">
              <a:buNone/>
              <a:defRPr sz="24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61"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72341"/>
          <a:stretch/>
        </p:blipFill>
        <p:spPr bwMode="auto">
          <a:xfrm>
            <a:off x="5349024" y="5129654"/>
            <a:ext cx="1853285" cy="149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userDrawn="1"/>
        </p:nvGrpSpPr>
        <p:grpSpPr>
          <a:xfrm>
            <a:off x="4568212" y="1652663"/>
            <a:ext cx="3061925" cy="238370"/>
            <a:chOff x="3386527" y="2620158"/>
            <a:chExt cx="2296444" cy="238370"/>
          </a:xfrm>
          <a:solidFill>
            <a:schemeClr val="tx2"/>
          </a:solidFill>
        </p:grpSpPr>
        <p:sp>
          <p:nvSpPr>
            <p:cNvPr id="10" name="Freeform 6"/>
            <p:cNvSpPr>
              <a:spLocks/>
            </p:cNvSpPr>
            <p:nvPr userDrawn="1"/>
          </p:nvSpPr>
          <p:spPr bwMode="auto">
            <a:xfrm>
              <a:off x="4409291" y="2620158"/>
              <a:ext cx="250917" cy="238370"/>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grpFill/>
            <a:ln w="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FFFFFF"/>
                </a:solidFill>
              </a:endParaRPr>
            </a:p>
          </p:txBody>
        </p:sp>
        <p:cxnSp>
          <p:nvCxnSpPr>
            <p:cNvPr id="11" name="Straight Connector 10"/>
            <p:cNvCxnSpPr/>
            <p:nvPr userDrawn="1"/>
          </p:nvCxnSpPr>
          <p:spPr>
            <a:xfrm>
              <a:off x="3386527" y="2739342"/>
              <a:ext cx="914400" cy="1"/>
            </a:xfrm>
            <a:prstGeom prst="line">
              <a:avLst/>
            </a:prstGeom>
            <a:grpFill/>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768571" y="2739342"/>
              <a:ext cx="914400" cy="1"/>
            </a:xfrm>
            <a:prstGeom prst="line">
              <a:avLst/>
            </a:prstGeom>
            <a:grpFill/>
            <a:ln w="63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66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2" descr="P:\Billable\2014\BSA\Top Hands - Medlicott\jpegs\BSA_Medlicott_TopHands_8.145.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2499" t="3951" r="2685" b="3334"/>
          <a:stretch/>
        </p:blipFill>
        <p:spPr bwMode="auto">
          <a:xfrm>
            <a:off x="304801" y="270934"/>
            <a:ext cx="11559823" cy="63584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Rectangle 27"/>
          <p:cNvSpPr/>
          <p:nvPr userDrawn="1"/>
        </p:nvSpPr>
        <p:spPr>
          <a:xfrm rot="5400000">
            <a:off x="4323644" y="1872110"/>
            <a:ext cx="3522134" cy="4696179"/>
          </a:xfrm>
          <a:prstGeom prst="rect">
            <a:avLst/>
          </a:prstGeom>
          <a:solidFill>
            <a:schemeClr val="accent2">
              <a:alpha val="5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ctrTitle" hasCustomPrompt="1"/>
          </p:nvPr>
        </p:nvSpPr>
        <p:spPr>
          <a:xfrm>
            <a:off x="3836811" y="3279420"/>
            <a:ext cx="4495800" cy="1053648"/>
          </a:xfrm>
        </p:spPr>
        <p:txBody>
          <a:bodyPr tIns="0" rIns="0" bIns="0" anchor="b" anchorCtr="0"/>
          <a:lstStyle>
            <a:lvl1pPr marL="0" indent="0" algn="ctr" defTabSz="914400" rtl="0" eaLnBrk="1" latinLnBrk="0" hangingPunct="1">
              <a:lnSpc>
                <a:spcPct val="100000"/>
              </a:lnSpc>
              <a:spcBef>
                <a:spcPct val="0"/>
              </a:spcBef>
              <a:buNone/>
              <a:defRPr lang="en-US" sz="2800" b="0" kern="1200" baseline="0" dirty="0">
                <a:solidFill>
                  <a:schemeClr val="bg1"/>
                </a:solidFill>
                <a:latin typeface="+mj-lt"/>
                <a:ea typeface="Tahoma" pitchFamily="34"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3836811" y="4383708"/>
            <a:ext cx="4494389" cy="531473"/>
          </a:xfrm>
          <a:prstGeom prst="rect">
            <a:avLst/>
          </a:prstGeom>
        </p:spPr>
        <p:txBody>
          <a:bodyPr tIns="0" rIns="0" bIns="0" anchor="ctr">
            <a:noAutofit/>
          </a:bodyPr>
          <a:lstStyle>
            <a:lvl1pPr marL="0" indent="0" algn="ctr">
              <a:buNone/>
              <a:defRPr sz="1600" b="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16" name="Group 15"/>
          <p:cNvGrpSpPr/>
          <p:nvPr userDrawn="1"/>
        </p:nvGrpSpPr>
        <p:grpSpPr>
          <a:xfrm>
            <a:off x="4860700" y="5231109"/>
            <a:ext cx="2697801" cy="510214"/>
            <a:chOff x="3296412" y="2775773"/>
            <a:chExt cx="1380695" cy="348160"/>
          </a:xfrm>
        </p:grpSpPr>
        <p:pic>
          <p:nvPicPr>
            <p:cNvPr id="17" name="Picture 2" descr="J:\ActiveJobs\Corporate\logo\brand 2\powerpoint\final logo.emf"/>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3822397" y="2811446"/>
              <a:ext cx="854710" cy="2768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72341"/>
            <a:stretch/>
          </p:blipFill>
          <p:spPr bwMode="auto">
            <a:xfrm>
              <a:off x="3296412" y="2775773"/>
              <a:ext cx="324587" cy="34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userDrawn="1"/>
        </p:nvGrpSpPr>
        <p:grpSpPr>
          <a:xfrm>
            <a:off x="4568212" y="3041050"/>
            <a:ext cx="3061925" cy="238370"/>
            <a:chOff x="3386527" y="2620158"/>
            <a:chExt cx="2296444" cy="238370"/>
          </a:xfrm>
        </p:grpSpPr>
        <p:sp>
          <p:nvSpPr>
            <p:cNvPr id="20" name="Freeform 6"/>
            <p:cNvSpPr>
              <a:spLocks/>
            </p:cNvSpPr>
            <p:nvPr userDrawn="1"/>
          </p:nvSpPr>
          <p:spPr bwMode="auto">
            <a:xfrm>
              <a:off x="4409291" y="2620158"/>
              <a:ext cx="250917" cy="238370"/>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cxnSp>
          <p:nvCxnSpPr>
            <p:cNvPr id="21" name="Straight Connector 20"/>
            <p:cNvCxnSpPr/>
            <p:nvPr userDrawn="1"/>
          </p:nvCxnSpPr>
          <p:spPr>
            <a:xfrm>
              <a:off x="3386527" y="2739342"/>
              <a:ext cx="914400"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4768571" y="2739342"/>
              <a:ext cx="914400"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userDrawn="1"/>
        </p:nvCxnSpPr>
        <p:spPr>
          <a:xfrm>
            <a:off x="4568212" y="4984160"/>
            <a:ext cx="3061925" cy="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75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P:\Billable\2014\BSA\Top Hands - Medlicott\jpegs\BSA_Medlicott_TopHands_8.141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t="-1" r="64861" b="-1"/>
          <a:stretch/>
        </p:blipFill>
        <p:spPr bwMode="auto">
          <a:xfrm>
            <a:off x="0" y="0"/>
            <a:ext cx="4284133" cy="6858000"/>
          </a:xfrm>
          <a:prstGeom prst="rect">
            <a:avLst/>
          </a:prstGeom>
          <a:solidFill>
            <a:schemeClr val="accent1"/>
          </a:solidFill>
          <a:extLst/>
        </p:spPr>
      </p:pic>
      <p:sp>
        <p:nvSpPr>
          <p:cNvPr id="2" name="Title 1"/>
          <p:cNvSpPr>
            <a:spLocks noGrp="1"/>
          </p:cNvSpPr>
          <p:nvPr>
            <p:ph type="title"/>
          </p:nvPr>
        </p:nvSpPr>
        <p:spPr>
          <a:xfrm>
            <a:off x="594856" y="457200"/>
            <a:ext cx="3418344" cy="1562101"/>
          </a:xfrm>
        </p:spPr>
        <p:txBody>
          <a:bodyPr/>
          <a:lstStyle>
            <a:lvl1pPr>
              <a:defRPr>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594856" y="2235200"/>
            <a:ext cx="3386667" cy="3975100"/>
          </a:xfrm>
        </p:spPr>
        <p:txBody>
          <a:bodyPr/>
          <a:lstStyle>
            <a:lvl1pPr>
              <a:defRPr>
                <a:solidFill>
                  <a:schemeClr val="bg1"/>
                </a:solidFill>
              </a:defRPr>
            </a:lvl1pPr>
            <a:lvl2pPr marL="0" indent="0">
              <a:buNone/>
              <a:defRPr sz="1600">
                <a:solidFill>
                  <a:schemeClr val="bg1"/>
                </a:solidFill>
              </a:defRPr>
            </a:lvl2pPr>
          </a:lstStyle>
          <a:p>
            <a:pPr lvl="0"/>
            <a:r>
              <a:rPr lang="en-US" dirty="0"/>
              <a:t>Click to edit Master text styles</a:t>
            </a:r>
          </a:p>
          <a:p>
            <a:pPr lvl="1"/>
            <a:r>
              <a:rPr lang="en-US" dirty="0"/>
              <a:t>Second level</a:t>
            </a:r>
          </a:p>
        </p:txBody>
      </p:sp>
      <p:sp>
        <p:nvSpPr>
          <p:cNvPr id="7" name="Content Placeholder 6"/>
          <p:cNvSpPr>
            <a:spLocks noGrp="1"/>
          </p:cNvSpPr>
          <p:nvPr>
            <p:ph sz="quarter" idx="11"/>
          </p:nvPr>
        </p:nvSpPr>
        <p:spPr>
          <a:xfrm>
            <a:off x="4656667" y="457200"/>
            <a:ext cx="6891867" cy="5765800"/>
          </a:xfrm>
        </p:spPr>
        <p:txBody>
          <a:bodyPr/>
          <a:lstStyle>
            <a:lvl1pPr>
              <a:defRPr b="0">
                <a:solidFill>
                  <a:schemeClr val="accent6"/>
                </a:solidFill>
              </a:defRPr>
            </a:lvl1pPr>
            <a:lvl2pPr>
              <a:defRPr b="0">
                <a:solidFill>
                  <a:schemeClr val="accent6"/>
                </a:solidFill>
              </a:defRPr>
            </a:lvl2pPr>
            <a:lvl3pPr>
              <a:defRPr b="0">
                <a:solidFill>
                  <a:schemeClr val="accent6"/>
                </a:solidFill>
              </a:defRPr>
            </a:lvl3pPr>
            <a:lvl4pPr>
              <a:defRPr b="0">
                <a:solidFill>
                  <a:schemeClr val="accent6"/>
                </a:solidFill>
              </a:defRPr>
            </a:lvl4pPr>
            <a:lvl5pPr>
              <a:defRPr b="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009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quarter" idx="10"/>
          </p:nvPr>
        </p:nvSpPr>
        <p:spPr>
          <a:xfrm>
            <a:off x="599018" y="1432938"/>
            <a:ext cx="11084983" cy="50250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18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2"/>
          <p:cNvSpPr txBox="1"/>
          <p:nvPr userDrawn="1"/>
        </p:nvSpPr>
        <p:spPr>
          <a:xfrm>
            <a:off x="11417300" y="6362700"/>
            <a:ext cx="533400" cy="261610"/>
          </a:xfrm>
          <a:prstGeom prst="rect">
            <a:avLst/>
          </a:prstGeom>
          <a:noFill/>
        </p:spPr>
        <p:txBody>
          <a:bodyPr wrap="square" rtlCol="0">
            <a:spAutoFit/>
          </a:bodyPr>
          <a:lstStyle/>
          <a:p>
            <a:pPr algn="ctr"/>
            <a:fld id="{E5E31ED2-B58C-488E-ACB9-A50200E38A56}" type="slidenum">
              <a:rPr lang="en-US" sz="1050" smtClean="0">
                <a:solidFill>
                  <a:schemeClr val="tx1"/>
                </a:solidFill>
              </a:rPr>
              <a:pPr algn="ctr"/>
              <a:t>‹#›</a:t>
            </a:fld>
            <a:endParaRPr lang="en-US" sz="1050" dirty="0">
              <a:solidFill>
                <a:schemeClr val="tx1"/>
              </a:solidFill>
            </a:endParaRPr>
          </a:p>
        </p:txBody>
      </p:sp>
    </p:spTree>
    <p:extLst>
      <p:ext uri="{BB962C8B-B14F-4D97-AF65-F5344CB8AC3E}">
        <p14:creationId xmlns:p14="http://schemas.microsoft.com/office/powerpoint/2010/main" val="36383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4857" y="457200"/>
            <a:ext cx="10976255" cy="914401"/>
          </a:xfrm>
        </p:spPr>
        <p:txBody>
          <a:bodyPr/>
          <a:lstStyle>
            <a:lvl1pPr>
              <a:defRPr>
                <a:solidFill>
                  <a:schemeClr val="accent1"/>
                </a:solidFill>
              </a:defRPr>
            </a:lvl1pPr>
          </a:lstStyle>
          <a:p>
            <a:r>
              <a:rPr lang="en-US" dirty="0"/>
              <a:t>Click to edit Master title style</a:t>
            </a:r>
          </a:p>
        </p:txBody>
      </p:sp>
      <p:sp>
        <p:nvSpPr>
          <p:cNvPr id="6" name="Content Placeholder 5"/>
          <p:cNvSpPr>
            <a:spLocks noGrp="1"/>
          </p:cNvSpPr>
          <p:nvPr>
            <p:ph sz="quarter" idx="10"/>
          </p:nvPr>
        </p:nvSpPr>
        <p:spPr>
          <a:xfrm>
            <a:off x="594856" y="1428750"/>
            <a:ext cx="5348745" cy="45466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5"/>
          <p:cNvSpPr>
            <a:spLocks noGrp="1"/>
          </p:cNvSpPr>
          <p:nvPr>
            <p:ph sz="quarter" idx="11"/>
          </p:nvPr>
        </p:nvSpPr>
        <p:spPr>
          <a:xfrm>
            <a:off x="6222366" y="1428750"/>
            <a:ext cx="5348745" cy="4546600"/>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35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0"/>
            <a:ext cx="12192000" cy="6857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5" name="Rectangle 4"/>
          <p:cNvSpPr/>
          <p:nvPr userDrawn="1"/>
        </p:nvSpPr>
        <p:spPr>
          <a:xfrm>
            <a:off x="304801" y="270932"/>
            <a:ext cx="11559823" cy="63584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FFFFFF"/>
              </a:solidFill>
            </a:endParaRPr>
          </a:p>
        </p:txBody>
      </p:sp>
      <p:sp>
        <p:nvSpPr>
          <p:cNvPr id="2" name="Title 1"/>
          <p:cNvSpPr>
            <a:spLocks noGrp="1"/>
          </p:cNvSpPr>
          <p:nvPr>
            <p:ph type="title" hasCustomPrompt="1"/>
          </p:nvPr>
        </p:nvSpPr>
        <p:spPr/>
        <p:txBody>
          <a:bodyPr tIns="0" rIns="0" bIns="0"/>
          <a:lstStyle>
            <a:lvl1pPr algn="ctr">
              <a:defRPr sz="32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9792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857" y="457200"/>
            <a:ext cx="10976255" cy="914401"/>
          </a:xfrm>
          <a:prstGeom prst="rect">
            <a:avLst/>
          </a:prstGeom>
        </p:spPr>
        <p:txBody>
          <a:bodyPr vert="horz" lIns="0" tIns="457200" rIns="365760" bIns="45720" rtlCol="0" anchor="ctr" anchorCtr="0">
            <a:noAutofit/>
          </a:bodyPr>
          <a:lstStyle/>
          <a:p>
            <a:r>
              <a:rPr lang="en-US" dirty="0"/>
              <a:t>Click to edit Master title style</a:t>
            </a:r>
          </a:p>
        </p:txBody>
      </p:sp>
      <p:sp>
        <p:nvSpPr>
          <p:cNvPr id="4" name="Text Placeholder 3"/>
          <p:cNvSpPr>
            <a:spLocks noGrp="1"/>
          </p:cNvSpPr>
          <p:nvPr>
            <p:ph type="body" idx="1"/>
          </p:nvPr>
        </p:nvSpPr>
        <p:spPr>
          <a:xfrm>
            <a:off x="594856" y="1562101"/>
            <a:ext cx="10972800" cy="4564063"/>
          </a:xfrm>
          <a:prstGeom prst="rect">
            <a:avLst/>
          </a:prstGeom>
        </p:spPr>
        <p:txBody>
          <a:bodyPr vert="horz" lIns="0" tIns="45720" rIns="18288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8591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p:titleStyle>
    <p:body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p:cNvSpPr>
            <a:spLocks noGrp="1"/>
          </p:cNvSpPr>
          <p:nvPr>
            <p:ph type="subTitle" idx="4294967295"/>
          </p:nvPr>
        </p:nvSpPr>
        <p:spPr>
          <a:xfrm>
            <a:off x="4244182" y="4667553"/>
            <a:ext cx="3703637" cy="466272"/>
          </a:xfrm>
        </p:spPr>
        <p:txBody>
          <a:bodyPr>
            <a:noAutofit/>
          </a:bodyPr>
          <a:lstStyle/>
          <a:p>
            <a:pPr algn="ctr"/>
            <a:r>
              <a:rPr lang="en-US" sz="2800" dirty="0">
                <a:solidFill>
                  <a:schemeClr val="bg1"/>
                </a:solidFill>
                <a:latin typeface="Calibri Light" panose="020F0302020204030204" pitchFamily="34" charset="0"/>
              </a:rPr>
              <a:t>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323" y="1584442"/>
            <a:ext cx="1359354" cy="1359353"/>
          </a:xfrm>
          <a:prstGeom prst="rect">
            <a:avLst/>
          </a:prstGeom>
        </p:spPr>
      </p:pic>
      <p:sp>
        <p:nvSpPr>
          <p:cNvPr id="5" name="Rectangle 4"/>
          <p:cNvSpPr/>
          <p:nvPr/>
        </p:nvSpPr>
        <p:spPr>
          <a:xfrm>
            <a:off x="1898348" y="3512183"/>
            <a:ext cx="8395312" cy="1089529"/>
          </a:xfrm>
          <a:prstGeom prst="rect">
            <a:avLst/>
          </a:prstGeom>
        </p:spPr>
        <p:txBody>
          <a:bodyPr wrap="none">
            <a:spAutoFit/>
          </a:bodyPr>
          <a:lstStyle/>
          <a:p>
            <a:pPr algn="ctr">
              <a:lnSpc>
                <a:spcPct val="90000"/>
              </a:lnSpc>
            </a:pPr>
            <a:r>
              <a:rPr lang="en-US" sz="3600" dirty="0">
                <a:solidFill>
                  <a:schemeClr val="bg1"/>
                </a:solidFill>
                <a:latin typeface="Calibri Light" panose="020F0302020204030204" pitchFamily="34" charset="0"/>
              </a:rPr>
              <a:t>The Boy Scouts of America</a:t>
            </a:r>
          </a:p>
          <a:p>
            <a:pPr algn="ctr">
              <a:lnSpc>
                <a:spcPct val="90000"/>
              </a:lnSpc>
            </a:pPr>
            <a:r>
              <a:rPr lang="en-US" sz="3600" dirty="0">
                <a:solidFill>
                  <a:schemeClr val="bg1"/>
                </a:solidFill>
                <a:latin typeface="Calibri Light" panose="020F0302020204030204" pitchFamily="34" charset="0"/>
              </a:rPr>
              <a:t>Updated Youth Protection Training Overview</a:t>
            </a:r>
            <a:endParaRPr lang="en-US" sz="3600" dirty="0"/>
          </a:p>
        </p:txBody>
      </p:sp>
      <p:sp>
        <p:nvSpPr>
          <p:cNvPr id="22" name="Rectangle 21"/>
          <p:cNvSpPr/>
          <p:nvPr/>
        </p:nvSpPr>
        <p:spPr>
          <a:xfrm rot="5400000">
            <a:off x="6038850" y="2371154"/>
            <a:ext cx="1143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9614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770734" y="2338747"/>
            <a:ext cx="10646566" cy="3576286"/>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spcAft>
                <a:spcPts val="1200"/>
              </a:spcAft>
            </a:pPr>
            <a:r>
              <a:rPr lang="en-US" dirty="0">
                <a:solidFill>
                  <a:schemeClr val="bg1"/>
                </a:solidFill>
                <a:latin typeface="Calibri Light" panose="020F0302020204030204" pitchFamily="34" charset="0"/>
              </a:rPr>
              <a:t>Nothing is more important than the safety of our youth members. </a:t>
            </a:r>
          </a:p>
          <a:p>
            <a:pPr>
              <a:lnSpc>
                <a:spcPct val="90000"/>
              </a:lnSpc>
              <a:spcBef>
                <a:spcPts val="1200"/>
              </a:spcBef>
              <a:spcAft>
                <a:spcPts val="1200"/>
              </a:spcAft>
            </a:pPr>
            <a:r>
              <a:rPr lang="en-US" dirty="0">
                <a:solidFill>
                  <a:schemeClr val="bg1"/>
                </a:solidFill>
                <a:latin typeface="Calibri Light" panose="020F0302020204030204" pitchFamily="34" charset="0"/>
              </a:rPr>
              <a:t>Even one instance of child abuse is unacceptable, and we are outraged there have been times when our best efforts to protect youth were not enough and Scouts </a:t>
            </a:r>
            <a:br>
              <a:rPr lang="en-US" dirty="0">
                <a:solidFill>
                  <a:schemeClr val="bg1"/>
                </a:solidFill>
                <a:latin typeface="Calibri Light" panose="020F0302020204030204" pitchFamily="34" charset="0"/>
              </a:rPr>
            </a:br>
            <a:r>
              <a:rPr lang="en-US" dirty="0">
                <a:solidFill>
                  <a:schemeClr val="bg1"/>
                </a:solidFill>
                <a:latin typeface="Calibri Light" panose="020F0302020204030204" pitchFamily="34" charset="0"/>
              </a:rPr>
              <a:t>were abused. </a:t>
            </a:r>
          </a:p>
          <a:p>
            <a:pPr>
              <a:lnSpc>
                <a:spcPct val="90000"/>
              </a:lnSpc>
              <a:spcBef>
                <a:spcPts val="1200"/>
              </a:spcBef>
              <a:spcAft>
                <a:spcPts val="1200"/>
              </a:spcAft>
            </a:pPr>
            <a:r>
              <a:rPr lang="en-US" dirty="0">
                <a:solidFill>
                  <a:schemeClr val="bg1"/>
                </a:solidFill>
                <a:latin typeface="Calibri Light" panose="020F0302020204030204" pitchFamily="34" charset="0"/>
              </a:rPr>
              <a:t>We sincerely apologize to victims and their families, and we are committed to providing ongoing support for them, including counseling.</a:t>
            </a:r>
          </a:p>
          <a:p>
            <a:pPr>
              <a:lnSpc>
                <a:spcPct val="90000"/>
              </a:lnSpc>
              <a:spcBef>
                <a:spcPts val="1200"/>
              </a:spcBef>
              <a:spcAft>
                <a:spcPts val="1200"/>
              </a:spcAft>
            </a:pPr>
            <a:r>
              <a:rPr lang="en-US" dirty="0">
                <a:solidFill>
                  <a:schemeClr val="bg1"/>
                </a:solidFill>
                <a:latin typeface="Calibri Light" panose="020F0302020204030204" pitchFamily="34" charset="0"/>
              </a:rPr>
              <a:t>Support is available to anyone currently or previously involved in Scouting through our dedicated 24-hour Scouts </a:t>
            </a:r>
            <a:r>
              <a:rPr lang="en-US">
                <a:solidFill>
                  <a:schemeClr val="bg1"/>
                </a:solidFill>
                <a:latin typeface="Calibri Light" panose="020F0302020204030204" pitchFamily="34" charset="0"/>
              </a:rPr>
              <a:t>First Helpline </a:t>
            </a:r>
            <a:r>
              <a:rPr lang="en-US" dirty="0">
                <a:solidFill>
                  <a:schemeClr val="bg1"/>
                </a:solidFill>
                <a:latin typeface="Calibri Light" panose="020F0302020204030204" pitchFamily="34" charset="0"/>
              </a:rPr>
              <a:t>and email contact address.</a:t>
            </a:r>
          </a:p>
          <a:p>
            <a:pPr>
              <a:lnSpc>
                <a:spcPct val="90000"/>
              </a:lnSpc>
              <a:spcBef>
                <a:spcPts val="1200"/>
              </a:spcBef>
              <a:spcAft>
                <a:spcPts val="1200"/>
              </a:spcAft>
            </a:pPr>
            <a:endParaRPr lang="en-US" dirty="0">
              <a:solidFill>
                <a:schemeClr val="bg1"/>
              </a:solidFill>
              <a:latin typeface="Calibri Light" panose="020F0302020204030204" pitchFamily="34" charset="0"/>
            </a:endParaRPr>
          </a:p>
        </p:txBody>
      </p:sp>
      <p:sp>
        <p:nvSpPr>
          <p:cNvPr id="7" name="Title 1"/>
          <p:cNvSpPr txBox="1">
            <a:spLocks/>
          </p:cNvSpPr>
          <p:nvPr/>
        </p:nvSpPr>
        <p:spPr>
          <a:xfrm>
            <a:off x="0" y="295978"/>
            <a:ext cx="12191999"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   Support for Survivors</a:t>
            </a:r>
          </a:p>
        </p:txBody>
      </p:sp>
      <p:grpSp>
        <p:nvGrpSpPr>
          <p:cNvPr id="8" name="Group 7"/>
          <p:cNvGrpSpPr/>
          <p:nvPr/>
        </p:nvGrpSpPr>
        <p:grpSpPr>
          <a:xfrm>
            <a:off x="5225337" y="1319581"/>
            <a:ext cx="1737360" cy="363191"/>
            <a:chOff x="5227320" y="1689330"/>
            <a:chExt cx="1737360" cy="363191"/>
          </a:xfrm>
        </p:grpSpPr>
        <p:sp>
          <p:nvSpPr>
            <p:cNvPr id="9" name="Rectangle 8"/>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cxnSp>
        <p:nvCxnSpPr>
          <p:cNvPr id="11" name="Straight Connector 10"/>
          <p:cNvCxnSpPr/>
          <p:nvPr/>
        </p:nvCxnSpPr>
        <p:spPr>
          <a:xfrm>
            <a:off x="808834" y="2835258"/>
            <a:ext cx="51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34" y="4130658"/>
            <a:ext cx="51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08834" y="5121258"/>
            <a:ext cx="51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17300" y="6362700"/>
            <a:ext cx="533400" cy="261610"/>
          </a:xfrm>
          <a:prstGeom prst="rect">
            <a:avLst/>
          </a:prstGeom>
          <a:noFill/>
        </p:spPr>
        <p:txBody>
          <a:bodyPr wrap="square" rtlCol="0">
            <a:spAutoFit/>
          </a:bodyPr>
          <a:lstStyle/>
          <a:p>
            <a:pPr algn="ctr"/>
            <a:r>
              <a:rPr lang="en-US" sz="1050" dirty="0">
                <a:solidFill>
                  <a:schemeClr val="bg1"/>
                </a:solidFill>
              </a:rPr>
              <a:t>9</a:t>
            </a:r>
          </a:p>
        </p:txBody>
      </p:sp>
    </p:spTree>
    <p:extLst>
      <p:ext uri="{BB962C8B-B14F-4D97-AF65-F5344CB8AC3E}">
        <p14:creationId xmlns:p14="http://schemas.microsoft.com/office/powerpoint/2010/main" val="371642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428"/>
            <a:ext cx="12192001"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08013" y="295978"/>
            <a:ext cx="10975975"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    Who to Contact</a:t>
            </a:r>
          </a:p>
        </p:txBody>
      </p:sp>
      <p:grpSp>
        <p:nvGrpSpPr>
          <p:cNvPr id="8" name="Group 7"/>
          <p:cNvGrpSpPr/>
          <p:nvPr/>
        </p:nvGrpSpPr>
        <p:grpSpPr>
          <a:xfrm>
            <a:off x="5227320" y="1264990"/>
            <a:ext cx="1737360" cy="363191"/>
            <a:chOff x="5227320" y="1689330"/>
            <a:chExt cx="1737360" cy="363191"/>
          </a:xfrm>
        </p:grpSpPr>
        <p:sp>
          <p:nvSpPr>
            <p:cNvPr id="9" name="Rectangle 8"/>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
        <p:nvSpPr>
          <p:cNvPr id="3" name="Rectangle 2"/>
          <p:cNvSpPr/>
          <p:nvPr/>
        </p:nvSpPr>
        <p:spPr>
          <a:xfrm>
            <a:off x="1599464" y="1815005"/>
            <a:ext cx="3823483" cy="882678"/>
          </a:xfrm>
          <a:prstGeom prst="rect">
            <a:avLst/>
          </a:prstGeom>
        </p:spPr>
        <p:txBody>
          <a:bodyPr wrap="none">
            <a:spAutoFit/>
          </a:bodyPr>
          <a:lstStyle/>
          <a:p>
            <a:pPr>
              <a:lnSpc>
                <a:spcPct val="107000"/>
              </a:lnSpc>
            </a:pPr>
            <a:r>
              <a:rPr lang="en-US" sz="2400" b="1" dirty="0">
                <a:solidFill>
                  <a:schemeClr val="accent3"/>
                </a:solidFill>
                <a:latin typeface="Calibri Light" panose="020F0302020204030204" pitchFamily="34" charset="0"/>
              </a:rPr>
              <a:t>Youth Protection Training and </a:t>
            </a:r>
            <a:br>
              <a:rPr lang="en-US" sz="2400" b="1" dirty="0">
                <a:solidFill>
                  <a:schemeClr val="accent3"/>
                </a:solidFill>
                <a:latin typeface="Calibri Light" panose="020F0302020204030204" pitchFamily="34" charset="0"/>
              </a:rPr>
            </a:br>
            <a:r>
              <a:rPr lang="en-US" sz="2400" b="1" dirty="0">
                <a:solidFill>
                  <a:schemeClr val="accent3"/>
                </a:solidFill>
                <a:latin typeface="Calibri Light" panose="020F0302020204030204" pitchFamily="34" charset="0"/>
              </a:rPr>
              <a:t>Policy Questions</a:t>
            </a:r>
            <a:endParaRPr lang="en-US" sz="2400" b="1" dirty="0">
              <a:solidFill>
                <a:schemeClr val="accent3"/>
              </a:solidFill>
              <a:latin typeface="Calibri Light" panose="020F0302020204030204" pitchFamily="34" charset="0"/>
              <a:ea typeface="Calibri" panose="020F0502020204030204" pitchFamily="34" charset="0"/>
              <a:cs typeface="Times New Roman" panose="02020603050405020304" pitchFamily="18" charset="0"/>
            </a:endParaRPr>
          </a:p>
        </p:txBody>
      </p:sp>
      <p:cxnSp>
        <p:nvCxnSpPr>
          <p:cNvPr id="12" name="Straight Connector 11"/>
          <p:cNvCxnSpPr/>
          <p:nvPr/>
        </p:nvCxnSpPr>
        <p:spPr>
          <a:xfrm>
            <a:off x="1705867" y="2720378"/>
            <a:ext cx="93787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599464" y="2767006"/>
            <a:ext cx="3461204" cy="1065676"/>
          </a:xfrm>
          <a:prstGeom prst="rect">
            <a:avLst/>
          </a:prstGeom>
        </p:spPr>
        <p:txBody>
          <a:bodyPr wrap="none">
            <a:spAutoFit/>
          </a:bodyPr>
          <a:lstStyle/>
          <a:p>
            <a:pPr>
              <a:lnSpc>
                <a:spcPct val="107000"/>
              </a:lnSpc>
            </a:pPr>
            <a:r>
              <a:rPr lang="fr-FR" sz="2000" dirty="0">
                <a:solidFill>
                  <a:schemeClr val="bg1"/>
                </a:solidFill>
                <a:latin typeface="Calibri Light" panose="020F0302020204030204" pitchFamily="34" charset="0"/>
              </a:rPr>
              <a:t>Michael V. Johnson</a:t>
            </a:r>
          </a:p>
          <a:p>
            <a:pPr>
              <a:lnSpc>
                <a:spcPct val="107000"/>
              </a:lnSpc>
            </a:pPr>
            <a:r>
              <a:rPr lang="fr-FR" sz="2000" dirty="0">
                <a:solidFill>
                  <a:schemeClr val="bg1"/>
                </a:solidFill>
                <a:latin typeface="Calibri Light" panose="020F0302020204030204" pitchFamily="34" charset="0"/>
              </a:rPr>
              <a:t>972-580-2359</a:t>
            </a:r>
          </a:p>
          <a:p>
            <a:pPr>
              <a:lnSpc>
                <a:spcPct val="107000"/>
              </a:lnSpc>
            </a:pPr>
            <a:r>
              <a:rPr lang="fr-FR" sz="2000" dirty="0">
                <a:solidFill>
                  <a:schemeClr val="bg1"/>
                </a:solidFill>
                <a:latin typeface="Calibri Light" panose="020F0302020204030204" pitchFamily="34" charset="0"/>
              </a:rPr>
              <a:t>michaelv.johnson@scouting.org</a:t>
            </a:r>
          </a:p>
        </p:txBody>
      </p:sp>
      <p:sp>
        <p:nvSpPr>
          <p:cNvPr id="21" name="Rectangle 20"/>
          <p:cNvSpPr/>
          <p:nvPr/>
        </p:nvSpPr>
        <p:spPr>
          <a:xfrm>
            <a:off x="1599464" y="4073671"/>
            <a:ext cx="5099216" cy="487506"/>
          </a:xfrm>
          <a:prstGeom prst="rect">
            <a:avLst/>
          </a:prstGeom>
        </p:spPr>
        <p:txBody>
          <a:bodyPr wrap="none">
            <a:spAutoFit/>
          </a:bodyPr>
          <a:lstStyle/>
          <a:p>
            <a:pPr>
              <a:lnSpc>
                <a:spcPct val="107000"/>
              </a:lnSpc>
            </a:pPr>
            <a:r>
              <a:rPr lang="en-US" sz="2400" b="1" dirty="0">
                <a:solidFill>
                  <a:schemeClr val="accent3"/>
                </a:solidFill>
                <a:latin typeface="Calibri Light" panose="020F0302020204030204" pitchFamily="34" charset="0"/>
              </a:rPr>
              <a:t>Report Suspected Inappropriate Activity</a:t>
            </a:r>
          </a:p>
        </p:txBody>
      </p:sp>
      <p:cxnSp>
        <p:nvCxnSpPr>
          <p:cNvPr id="22" name="Straight Connector 21"/>
          <p:cNvCxnSpPr/>
          <p:nvPr/>
        </p:nvCxnSpPr>
        <p:spPr>
          <a:xfrm>
            <a:off x="1705867" y="5583875"/>
            <a:ext cx="93787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99464" y="4668478"/>
            <a:ext cx="2647776" cy="1065676"/>
          </a:xfrm>
          <a:prstGeom prst="rect">
            <a:avLst/>
          </a:prstGeom>
        </p:spPr>
        <p:txBody>
          <a:bodyPr wrap="none">
            <a:spAutoFit/>
          </a:bodyPr>
          <a:lstStyle/>
          <a:p>
            <a:pPr>
              <a:lnSpc>
                <a:spcPct val="107000"/>
              </a:lnSpc>
            </a:pPr>
            <a:r>
              <a:rPr lang="fr-FR" sz="2000" dirty="0">
                <a:solidFill>
                  <a:schemeClr val="bg1"/>
                </a:solidFill>
                <a:latin typeface="Calibri Light" panose="020F0302020204030204" pitchFamily="34" charset="0"/>
              </a:rPr>
              <a:t>1-844-SCOUTS1</a:t>
            </a:r>
          </a:p>
          <a:p>
            <a:pPr>
              <a:lnSpc>
                <a:spcPct val="107000"/>
              </a:lnSpc>
            </a:pPr>
            <a:r>
              <a:rPr lang="fr-FR" sz="2000" dirty="0">
                <a:solidFill>
                  <a:schemeClr val="bg1"/>
                </a:solidFill>
                <a:latin typeface="Calibri Light" panose="020F0302020204030204" pitchFamily="34" charset="0"/>
              </a:rPr>
              <a:t>1-844-726-8871</a:t>
            </a:r>
          </a:p>
          <a:p>
            <a:pPr>
              <a:lnSpc>
                <a:spcPct val="107000"/>
              </a:lnSpc>
            </a:pPr>
            <a:r>
              <a:rPr lang="fr-FR" sz="2000" dirty="0">
                <a:solidFill>
                  <a:schemeClr val="bg1"/>
                </a:solidFill>
                <a:latin typeface="Calibri Light" panose="020F0302020204030204" pitchFamily="34" charset="0"/>
              </a:rPr>
              <a:t>scouts1st@scouting.org</a:t>
            </a:r>
          </a:p>
        </p:txBody>
      </p:sp>
      <p:sp>
        <p:nvSpPr>
          <p:cNvPr id="24" name="Rectangle 23"/>
          <p:cNvSpPr/>
          <p:nvPr/>
        </p:nvSpPr>
        <p:spPr>
          <a:xfrm>
            <a:off x="7138808" y="3559378"/>
            <a:ext cx="3130985" cy="470000"/>
          </a:xfrm>
          <a:prstGeom prst="rect">
            <a:avLst/>
          </a:prstGeom>
        </p:spPr>
        <p:txBody>
          <a:bodyPr wrap="none">
            <a:spAutoFit/>
          </a:bodyPr>
          <a:lstStyle/>
          <a:p>
            <a:pPr>
              <a:lnSpc>
                <a:spcPct val="107000"/>
              </a:lnSpc>
            </a:pPr>
            <a:r>
              <a:rPr lang="en-US" sz="2400" b="1" dirty="0">
                <a:solidFill>
                  <a:schemeClr val="accent3"/>
                </a:solidFill>
                <a:latin typeface="Calibri Light" panose="020F0302020204030204" pitchFamily="34" charset="0"/>
              </a:rPr>
              <a:t>Support and Counseling</a:t>
            </a:r>
          </a:p>
        </p:txBody>
      </p:sp>
      <p:cxnSp>
        <p:nvCxnSpPr>
          <p:cNvPr id="25" name="Straight Connector 24"/>
          <p:cNvCxnSpPr/>
          <p:nvPr/>
        </p:nvCxnSpPr>
        <p:spPr>
          <a:xfrm>
            <a:off x="7245211" y="4078982"/>
            <a:ext cx="93787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138808" y="4154185"/>
            <a:ext cx="2647776" cy="1065676"/>
          </a:xfrm>
          <a:prstGeom prst="rect">
            <a:avLst/>
          </a:prstGeom>
        </p:spPr>
        <p:txBody>
          <a:bodyPr wrap="none">
            <a:spAutoFit/>
          </a:bodyPr>
          <a:lstStyle/>
          <a:p>
            <a:pPr>
              <a:lnSpc>
                <a:spcPct val="107000"/>
              </a:lnSpc>
            </a:pPr>
            <a:r>
              <a:rPr lang="fr-FR" sz="2000" dirty="0">
                <a:solidFill>
                  <a:schemeClr val="bg1"/>
                </a:solidFill>
                <a:latin typeface="Calibri Light" panose="020F0302020204030204" pitchFamily="34" charset="0"/>
              </a:rPr>
              <a:t>1-844-SCOUTS1</a:t>
            </a:r>
          </a:p>
          <a:p>
            <a:pPr>
              <a:lnSpc>
                <a:spcPct val="107000"/>
              </a:lnSpc>
            </a:pPr>
            <a:r>
              <a:rPr lang="fr-FR" sz="2000" dirty="0">
                <a:solidFill>
                  <a:schemeClr val="bg1"/>
                </a:solidFill>
                <a:latin typeface="Calibri Light" panose="020F0302020204030204" pitchFamily="34" charset="0"/>
              </a:rPr>
              <a:t>1-844-726-8871</a:t>
            </a:r>
          </a:p>
          <a:p>
            <a:pPr>
              <a:lnSpc>
                <a:spcPct val="107000"/>
              </a:lnSpc>
            </a:pPr>
            <a:r>
              <a:rPr lang="fr-FR" sz="2000" dirty="0">
                <a:solidFill>
                  <a:schemeClr val="bg1"/>
                </a:solidFill>
                <a:latin typeface="Calibri Light" panose="020F0302020204030204" pitchFamily="34" charset="0"/>
              </a:rPr>
              <a:t>scouts1st@scouting.org</a:t>
            </a:r>
          </a:p>
        </p:txBody>
      </p:sp>
      <p:grpSp>
        <p:nvGrpSpPr>
          <p:cNvPr id="31" name="Group 30"/>
          <p:cNvGrpSpPr/>
          <p:nvPr/>
        </p:nvGrpSpPr>
        <p:grpSpPr>
          <a:xfrm>
            <a:off x="7138808" y="5434760"/>
            <a:ext cx="2105063" cy="1002813"/>
            <a:chOff x="5777449" y="6891382"/>
            <a:chExt cx="2105063" cy="1002813"/>
          </a:xfrm>
        </p:grpSpPr>
        <p:sp>
          <p:nvSpPr>
            <p:cNvPr id="27" name="Rectangle 26"/>
            <p:cNvSpPr/>
            <p:nvPr/>
          </p:nvSpPr>
          <p:spPr>
            <a:xfrm>
              <a:off x="5777449" y="6891382"/>
              <a:ext cx="2105063" cy="470000"/>
            </a:xfrm>
            <a:prstGeom prst="rect">
              <a:avLst/>
            </a:prstGeom>
          </p:spPr>
          <p:txBody>
            <a:bodyPr wrap="none">
              <a:spAutoFit/>
            </a:bodyPr>
            <a:lstStyle/>
            <a:p>
              <a:pPr>
                <a:lnSpc>
                  <a:spcPct val="107000"/>
                </a:lnSpc>
              </a:pPr>
              <a:r>
                <a:rPr lang="en-US" sz="2400" b="1" dirty="0">
                  <a:solidFill>
                    <a:schemeClr val="accent3"/>
                  </a:solidFill>
                  <a:latin typeface="Calibri Light" panose="020F0302020204030204" pitchFamily="34" charset="0"/>
                </a:rPr>
                <a:t>Media Inquiries</a:t>
              </a:r>
            </a:p>
          </p:txBody>
        </p:sp>
        <p:cxnSp>
          <p:nvCxnSpPr>
            <p:cNvPr id="28" name="Straight Connector 27"/>
            <p:cNvCxnSpPr/>
            <p:nvPr/>
          </p:nvCxnSpPr>
          <p:spPr>
            <a:xfrm>
              <a:off x="5883852" y="7397338"/>
              <a:ext cx="93787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777449" y="7472541"/>
              <a:ext cx="1962525" cy="421654"/>
            </a:xfrm>
            <a:prstGeom prst="rect">
              <a:avLst/>
            </a:prstGeom>
          </p:spPr>
          <p:txBody>
            <a:bodyPr wrap="none">
              <a:spAutoFit/>
            </a:bodyPr>
            <a:lstStyle/>
            <a:p>
              <a:pPr>
                <a:lnSpc>
                  <a:spcPct val="107000"/>
                </a:lnSpc>
              </a:pPr>
              <a:r>
                <a:rPr lang="en-US" sz="2000" dirty="0">
                  <a:solidFill>
                    <a:schemeClr val="bg1"/>
                  </a:solidFill>
                  <a:latin typeface="Calibri Light" panose="020F0302020204030204" pitchFamily="34" charset="0"/>
                  <a:ea typeface="Calibri" panose="020F0502020204030204" pitchFamily="34" charset="0"/>
                  <a:cs typeface="Times New Roman" panose="02020603050405020304" pitchFamily="18" charset="0"/>
                </a:rPr>
                <a:t>PR@Scouting.org</a:t>
              </a:r>
            </a:p>
          </p:txBody>
        </p:sp>
      </p:grpSp>
      <p:sp>
        <p:nvSpPr>
          <p:cNvPr id="32" name="TextBox 31"/>
          <p:cNvSpPr txBox="1"/>
          <p:nvPr/>
        </p:nvSpPr>
        <p:spPr>
          <a:xfrm>
            <a:off x="11417300" y="6526472"/>
            <a:ext cx="533400" cy="261610"/>
          </a:xfrm>
          <a:prstGeom prst="rect">
            <a:avLst/>
          </a:prstGeom>
          <a:noFill/>
        </p:spPr>
        <p:txBody>
          <a:bodyPr wrap="square" rtlCol="0">
            <a:spAutoFit/>
          </a:bodyPr>
          <a:lstStyle/>
          <a:p>
            <a:pPr algn="ctr"/>
            <a:r>
              <a:rPr lang="en-US" sz="1050" dirty="0">
                <a:solidFill>
                  <a:schemeClr val="bg1"/>
                </a:solidFill>
              </a:rPr>
              <a:t>10</a:t>
            </a:r>
          </a:p>
        </p:txBody>
      </p:sp>
      <p:sp>
        <p:nvSpPr>
          <p:cNvPr id="34" name="Rectangle 33">
            <a:extLst>
              <a:ext uri="{FF2B5EF4-FFF2-40B4-BE49-F238E27FC236}">
                <a16:creationId xmlns:a16="http://schemas.microsoft.com/office/drawing/2014/main" id="{A41462E5-3100-41E2-9330-53C6B05B7935}"/>
              </a:ext>
            </a:extLst>
          </p:cNvPr>
          <p:cNvSpPr/>
          <p:nvPr/>
        </p:nvSpPr>
        <p:spPr>
          <a:xfrm>
            <a:off x="7128815" y="2744991"/>
            <a:ext cx="3014095" cy="750975"/>
          </a:xfrm>
          <a:prstGeom prst="rect">
            <a:avLst/>
          </a:prstGeom>
        </p:spPr>
        <p:txBody>
          <a:bodyPr wrap="none">
            <a:spAutoFit/>
          </a:bodyPr>
          <a:lstStyle/>
          <a:p>
            <a:pPr>
              <a:lnSpc>
                <a:spcPct val="107000"/>
              </a:lnSpc>
            </a:pPr>
            <a:r>
              <a:rPr lang="en-US" sz="2000" dirty="0">
                <a:solidFill>
                  <a:schemeClr val="bg1"/>
                </a:solidFill>
                <a:latin typeface="Calibri Light" panose="020F0302020204030204" pitchFamily="34" charset="0"/>
              </a:rPr>
              <a:t>Call National Member Care </a:t>
            </a:r>
          </a:p>
          <a:p>
            <a:pPr>
              <a:lnSpc>
                <a:spcPct val="107000"/>
              </a:lnSpc>
            </a:pPr>
            <a:r>
              <a:rPr lang="en-US" sz="2000" dirty="0">
                <a:solidFill>
                  <a:schemeClr val="bg1"/>
                </a:solidFill>
                <a:latin typeface="Calibri Light" panose="020F0302020204030204" pitchFamily="34" charset="0"/>
              </a:rPr>
              <a:t>972-580-2489</a:t>
            </a:r>
          </a:p>
        </p:txBody>
      </p:sp>
      <p:sp>
        <p:nvSpPr>
          <p:cNvPr id="33" name="Rectangle 32">
            <a:extLst>
              <a:ext uri="{FF2B5EF4-FFF2-40B4-BE49-F238E27FC236}">
                <a16:creationId xmlns:a16="http://schemas.microsoft.com/office/drawing/2014/main" id="{6063B0F3-E263-45E8-88FB-1A44E5EBB3D0}"/>
              </a:ext>
            </a:extLst>
          </p:cNvPr>
          <p:cNvSpPr/>
          <p:nvPr/>
        </p:nvSpPr>
        <p:spPr>
          <a:xfrm>
            <a:off x="7120106" y="1883202"/>
            <a:ext cx="3349828" cy="830997"/>
          </a:xfrm>
          <a:prstGeom prst="rect">
            <a:avLst/>
          </a:prstGeom>
        </p:spPr>
        <p:txBody>
          <a:bodyPr wrap="none">
            <a:spAutoFit/>
          </a:bodyPr>
          <a:lstStyle/>
          <a:p>
            <a:r>
              <a:rPr lang="en-US" sz="2400" b="1" dirty="0">
                <a:solidFill>
                  <a:schemeClr val="accent3"/>
                </a:solidFill>
                <a:latin typeface="Calibri Light" panose="020F0302020204030204" pitchFamily="34" charset="0"/>
              </a:rPr>
              <a:t>Youth Protection Training/</a:t>
            </a:r>
            <a:br>
              <a:rPr lang="en-US" sz="2400" b="1" dirty="0">
                <a:solidFill>
                  <a:schemeClr val="accent3"/>
                </a:solidFill>
                <a:latin typeface="Calibri Light" panose="020F0302020204030204" pitchFamily="34" charset="0"/>
              </a:rPr>
            </a:br>
            <a:r>
              <a:rPr lang="en-US" sz="2400" b="1" dirty="0" err="1">
                <a:solidFill>
                  <a:schemeClr val="accent3"/>
                </a:solidFill>
                <a:latin typeface="Calibri Light" panose="020F0302020204030204" pitchFamily="34" charset="0"/>
              </a:rPr>
              <a:t>My.Scouting</a:t>
            </a:r>
            <a:r>
              <a:rPr lang="en-US" sz="2400" b="1" dirty="0">
                <a:solidFill>
                  <a:schemeClr val="accent3"/>
                </a:solidFill>
                <a:latin typeface="Calibri Light" panose="020F0302020204030204" pitchFamily="34" charset="0"/>
              </a:rPr>
              <a:t> </a:t>
            </a:r>
          </a:p>
        </p:txBody>
      </p:sp>
      <p:cxnSp>
        <p:nvCxnSpPr>
          <p:cNvPr id="35" name="Straight Connector 34">
            <a:extLst>
              <a:ext uri="{FF2B5EF4-FFF2-40B4-BE49-F238E27FC236}">
                <a16:creationId xmlns:a16="http://schemas.microsoft.com/office/drawing/2014/main" id="{A20C21D9-E4B1-467E-BF66-FDEBA6FD5BEC}"/>
              </a:ext>
            </a:extLst>
          </p:cNvPr>
          <p:cNvCxnSpPr/>
          <p:nvPr/>
        </p:nvCxnSpPr>
        <p:spPr>
          <a:xfrm>
            <a:off x="1718925" y="4605792"/>
            <a:ext cx="93787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ACF528-CA79-4529-AB62-CC13CFCFAA4A}"/>
              </a:ext>
            </a:extLst>
          </p:cNvPr>
          <p:cNvCxnSpPr/>
          <p:nvPr/>
        </p:nvCxnSpPr>
        <p:spPr>
          <a:xfrm>
            <a:off x="7236502" y="2734538"/>
            <a:ext cx="93787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97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803392" y="2357797"/>
            <a:ext cx="10585217" cy="3576286"/>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spcAft>
                <a:spcPts val="1200"/>
              </a:spcAft>
            </a:pPr>
            <a:r>
              <a:rPr lang="en-US" dirty="0">
                <a:solidFill>
                  <a:schemeClr val="bg1"/>
                </a:solidFill>
                <a:latin typeface="Calibri Light" panose="020F0302020204030204" pitchFamily="34" charset="0"/>
              </a:rPr>
              <a:t>Youth protection requires sustained vigilance and is not limited to annual training. </a:t>
            </a:r>
          </a:p>
          <a:p>
            <a:pPr>
              <a:lnSpc>
                <a:spcPct val="90000"/>
              </a:lnSpc>
              <a:spcBef>
                <a:spcPts val="1200"/>
              </a:spcBef>
              <a:spcAft>
                <a:spcPts val="1200"/>
              </a:spcAft>
            </a:pPr>
            <a:endParaRPr lang="en-US" sz="2000" dirty="0">
              <a:solidFill>
                <a:schemeClr val="bg1"/>
              </a:solidFill>
              <a:latin typeface="Calibri Light" panose="020F0302020204030204" pitchFamily="34" charset="0"/>
            </a:endParaRPr>
          </a:p>
          <a:p>
            <a:pPr marL="342900" indent="-342900">
              <a:lnSpc>
                <a:spcPct val="90000"/>
              </a:lnSpc>
              <a:spcBef>
                <a:spcPts val="600"/>
              </a:spcBef>
              <a:spcAft>
                <a:spcPts val="1200"/>
              </a:spcAft>
              <a:buClr>
                <a:schemeClr val="bg1"/>
              </a:buClr>
              <a:buFont typeface="Arial" panose="020B0604020202020204" pitchFamily="34" charset="0"/>
              <a:buChar char="•"/>
            </a:pPr>
            <a:r>
              <a:rPr lang="en-US" sz="2000" dirty="0">
                <a:solidFill>
                  <a:schemeClr val="bg1"/>
                </a:solidFill>
                <a:latin typeface="Calibri Light" panose="020F0302020204030204" pitchFamily="34" charset="0"/>
              </a:rPr>
              <a:t>Additional Youth Protection content is available on ScoutingWire and our social channels, all intended to keep safety top-of-mind for leaders and parents.</a:t>
            </a:r>
          </a:p>
          <a:p>
            <a:pPr marL="342900" indent="-342900">
              <a:lnSpc>
                <a:spcPct val="90000"/>
              </a:lnSpc>
              <a:spcBef>
                <a:spcPts val="600"/>
              </a:spcBef>
              <a:spcAft>
                <a:spcPts val="1200"/>
              </a:spcAft>
              <a:buClr>
                <a:schemeClr val="bg1"/>
              </a:buClr>
              <a:buFont typeface="Arial" panose="020B0604020202020204" pitchFamily="34" charset="0"/>
              <a:buChar char="•"/>
            </a:pPr>
            <a:r>
              <a:rPr lang="en-US" sz="2000" dirty="0">
                <a:solidFill>
                  <a:schemeClr val="bg1"/>
                </a:solidFill>
                <a:latin typeface="Calibri Light" panose="020F0302020204030204" pitchFamily="34" charset="0"/>
              </a:rPr>
              <a:t>In addition to content, the BSA also recommends that every meeting in Scouting include a ‘Safety Moment.’ These safety moments may include information, tips, guidelines and best practices for staying safe in Scouting and every day. A full listing of Safety Moments can be found at www.scouting.org/healthandsafety</a:t>
            </a:r>
            <a:endParaRPr lang="en-US" dirty="0">
              <a:solidFill>
                <a:schemeClr val="bg1"/>
              </a:solidFill>
              <a:latin typeface="Calibri Light" panose="020F0302020204030204" pitchFamily="34" charset="0"/>
            </a:endParaRPr>
          </a:p>
        </p:txBody>
      </p:sp>
      <p:sp>
        <p:nvSpPr>
          <p:cNvPr id="7" name="Title 1"/>
          <p:cNvSpPr txBox="1">
            <a:spLocks/>
          </p:cNvSpPr>
          <p:nvPr/>
        </p:nvSpPr>
        <p:spPr>
          <a:xfrm>
            <a:off x="608013" y="295978"/>
            <a:ext cx="10975975"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Safe Environment: Beyond Youth Protection</a:t>
            </a:r>
          </a:p>
        </p:txBody>
      </p:sp>
      <p:grpSp>
        <p:nvGrpSpPr>
          <p:cNvPr id="8" name="Group 7"/>
          <p:cNvGrpSpPr/>
          <p:nvPr/>
        </p:nvGrpSpPr>
        <p:grpSpPr>
          <a:xfrm>
            <a:off x="5227320" y="1319581"/>
            <a:ext cx="1737360" cy="363191"/>
            <a:chOff x="5227320" y="1689330"/>
            <a:chExt cx="1737360" cy="363191"/>
          </a:xfrm>
        </p:grpSpPr>
        <p:sp>
          <p:nvSpPr>
            <p:cNvPr id="9" name="Rectangle 8"/>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cxnSp>
        <p:nvCxnSpPr>
          <p:cNvPr id="14" name="Straight Connector 13"/>
          <p:cNvCxnSpPr/>
          <p:nvPr/>
        </p:nvCxnSpPr>
        <p:spPr>
          <a:xfrm>
            <a:off x="803392" y="3229208"/>
            <a:ext cx="93787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417300" y="6362700"/>
            <a:ext cx="533400" cy="261610"/>
          </a:xfrm>
          <a:prstGeom prst="rect">
            <a:avLst/>
          </a:prstGeom>
          <a:noFill/>
        </p:spPr>
        <p:txBody>
          <a:bodyPr wrap="square" rtlCol="0">
            <a:spAutoFit/>
          </a:bodyPr>
          <a:lstStyle/>
          <a:p>
            <a:pPr algn="ctr"/>
            <a:r>
              <a:rPr lang="en-US" sz="1050" dirty="0">
                <a:solidFill>
                  <a:schemeClr val="bg1"/>
                </a:solidFill>
              </a:rPr>
              <a:t>11</a:t>
            </a:r>
          </a:p>
        </p:txBody>
      </p:sp>
    </p:spTree>
    <p:extLst>
      <p:ext uri="{BB962C8B-B14F-4D97-AF65-F5344CB8AC3E}">
        <p14:creationId xmlns:p14="http://schemas.microsoft.com/office/powerpoint/2010/main" val="247155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803392" y="2357797"/>
            <a:ext cx="10585217" cy="3576286"/>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spcAft>
                <a:spcPts val="1200"/>
              </a:spcAft>
            </a:pPr>
            <a:endParaRPr lang="en-US" dirty="0">
              <a:solidFill>
                <a:schemeClr val="bg1"/>
              </a:solidFill>
              <a:latin typeface="Calibri Light" panose="020F0302020204030204" pitchFamily="34" charset="0"/>
            </a:endParaRPr>
          </a:p>
        </p:txBody>
      </p:sp>
      <p:sp>
        <p:nvSpPr>
          <p:cNvPr id="7" name="Title 1"/>
          <p:cNvSpPr txBox="1">
            <a:spLocks/>
          </p:cNvSpPr>
          <p:nvPr/>
        </p:nvSpPr>
        <p:spPr>
          <a:xfrm>
            <a:off x="608013" y="295978"/>
            <a:ext cx="10975975"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Take the Lead in Your Community</a:t>
            </a:r>
          </a:p>
        </p:txBody>
      </p:sp>
      <p:grpSp>
        <p:nvGrpSpPr>
          <p:cNvPr id="8" name="Group 7"/>
          <p:cNvGrpSpPr/>
          <p:nvPr/>
        </p:nvGrpSpPr>
        <p:grpSpPr>
          <a:xfrm>
            <a:off x="5227320" y="1319581"/>
            <a:ext cx="1737360" cy="363191"/>
            <a:chOff x="5227320" y="1689330"/>
            <a:chExt cx="1737360" cy="363191"/>
          </a:xfrm>
        </p:grpSpPr>
        <p:sp>
          <p:nvSpPr>
            <p:cNvPr id="9" name="Rectangle 8"/>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
        <p:nvSpPr>
          <p:cNvPr id="11" name="Content Placeholder 2"/>
          <p:cNvSpPr txBox="1">
            <a:spLocks/>
          </p:cNvSpPr>
          <p:nvPr/>
        </p:nvSpPr>
        <p:spPr>
          <a:xfrm>
            <a:off x="772716" y="1885403"/>
            <a:ext cx="11090100" cy="4477297"/>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800" dirty="0">
                <a:solidFill>
                  <a:schemeClr val="bg1"/>
                </a:solidFill>
                <a:latin typeface="Calibri Light" panose="020F0302020204030204" pitchFamily="34" charset="0"/>
              </a:rPr>
              <a:t>Beyond completing the required, updated youth protection training:</a:t>
            </a:r>
          </a:p>
          <a:p>
            <a:pPr lvl="0"/>
            <a:endParaRPr lang="en-US" sz="2800" dirty="0">
              <a:solidFill>
                <a:schemeClr val="bg1"/>
              </a:solidFill>
              <a:latin typeface="Calibri Light" panose="020F0302020204030204" pitchFamily="34" charset="0"/>
            </a:endParaRPr>
          </a:p>
          <a:p>
            <a:pPr marL="342900" lvl="0" indent="-342900">
              <a:buFont typeface="Arial" panose="020B0604020202020204" pitchFamily="34" charset="0"/>
              <a:buChar char="•"/>
            </a:pPr>
            <a:r>
              <a:rPr lang="en-US" dirty="0">
                <a:solidFill>
                  <a:schemeClr val="bg1"/>
                </a:solidFill>
                <a:latin typeface="Calibri Light" panose="020F0302020204030204" pitchFamily="34" charset="0"/>
              </a:rPr>
              <a:t>Become a subject matter expert: Attend a Youth Protection webinar.</a:t>
            </a:r>
          </a:p>
          <a:p>
            <a:pPr marL="342900" lvl="0" indent="-342900">
              <a:buFont typeface="Arial" panose="020B0604020202020204" pitchFamily="34" charset="0"/>
              <a:buChar char="•"/>
            </a:pPr>
            <a:r>
              <a:rPr lang="en-US" dirty="0">
                <a:solidFill>
                  <a:schemeClr val="bg1"/>
                </a:solidFill>
                <a:latin typeface="Calibri Light" panose="020F0302020204030204" pitchFamily="34" charset="0"/>
              </a:rPr>
              <a:t>Become an advocate for youth protection training in your service area.</a:t>
            </a:r>
          </a:p>
          <a:p>
            <a:pPr marL="342900" lvl="0" indent="-342900">
              <a:buFont typeface="Arial" panose="020B0604020202020204" pitchFamily="34" charset="0"/>
              <a:buChar char="•"/>
            </a:pPr>
            <a:r>
              <a:rPr lang="en-US" dirty="0">
                <a:solidFill>
                  <a:schemeClr val="bg1"/>
                </a:solidFill>
                <a:latin typeface="Calibri Light" panose="020F0302020204030204" pitchFamily="34" charset="0"/>
              </a:rPr>
              <a:t>Ensure every volunteer in your area of responsibility is trained.</a:t>
            </a:r>
          </a:p>
          <a:p>
            <a:pPr marL="342900" lvl="0" indent="-342900">
              <a:buFont typeface="Arial" panose="020B0604020202020204" pitchFamily="34" charset="0"/>
              <a:buChar char="•"/>
            </a:pPr>
            <a:r>
              <a:rPr lang="en-US" dirty="0">
                <a:solidFill>
                  <a:schemeClr val="bg1"/>
                </a:solidFill>
                <a:latin typeface="Calibri Light" panose="020F0302020204030204" pitchFamily="34" charset="0"/>
              </a:rPr>
              <a:t>Implement ‘Safety Moments’ at every meeting (unit, district, council, area and region).</a:t>
            </a:r>
          </a:p>
          <a:p>
            <a:pPr marL="342900" lvl="0" indent="-342900">
              <a:buFont typeface="Arial" panose="020B0604020202020204" pitchFamily="34" charset="0"/>
              <a:buChar char="•"/>
            </a:pPr>
            <a:r>
              <a:rPr lang="en-US" dirty="0">
                <a:solidFill>
                  <a:schemeClr val="bg1"/>
                </a:solidFill>
                <a:latin typeface="Calibri Light" panose="020F0302020204030204" pitchFamily="34" charset="0"/>
              </a:rPr>
              <a:t>Offer courses on the updated Youth Protection Training at commissioner colleges, University of Scouting and other training events.</a:t>
            </a:r>
          </a:p>
          <a:p>
            <a:pPr marL="342900" lvl="0" indent="-342900">
              <a:buFont typeface="Arial" panose="020B0604020202020204" pitchFamily="34" charset="0"/>
              <a:buChar char="•"/>
            </a:pPr>
            <a:r>
              <a:rPr lang="en-US" dirty="0">
                <a:solidFill>
                  <a:schemeClr val="bg1"/>
                </a:solidFill>
                <a:latin typeface="Calibri Light" panose="020F0302020204030204" pitchFamily="34" charset="0"/>
              </a:rPr>
              <a:t>Talk to other organizations and community leaders about the steps Scouting is taking to protect youth.</a:t>
            </a:r>
          </a:p>
          <a:p>
            <a:pPr>
              <a:lnSpc>
                <a:spcPct val="90000"/>
              </a:lnSpc>
              <a:spcBef>
                <a:spcPts val="1200"/>
              </a:spcBef>
              <a:spcAft>
                <a:spcPts val="1200"/>
              </a:spcAft>
            </a:pPr>
            <a:endParaRPr lang="en-US" dirty="0">
              <a:solidFill>
                <a:schemeClr val="bg1"/>
              </a:solidFill>
              <a:latin typeface="Calibri Light" panose="020F0302020204030204" pitchFamily="34" charset="0"/>
            </a:endParaRPr>
          </a:p>
        </p:txBody>
      </p:sp>
      <p:sp>
        <p:nvSpPr>
          <p:cNvPr id="12" name="TextBox 11"/>
          <p:cNvSpPr txBox="1"/>
          <p:nvPr/>
        </p:nvSpPr>
        <p:spPr>
          <a:xfrm>
            <a:off x="11417300" y="6362700"/>
            <a:ext cx="533400" cy="261610"/>
          </a:xfrm>
          <a:prstGeom prst="rect">
            <a:avLst/>
          </a:prstGeom>
          <a:noFill/>
        </p:spPr>
        <p:txBody>
          <a:bodyPr wrap="square" rtlCol="0">
            <a:spAutoFit/>
          </a:bodyPr>
          <a:lstStyle/>
          <a:p>
            <a:pPr algn="ctr"/>
            <a:r>
              <a:rPr lang="en-US" sz="1050" dirty="0">
                <a:solidFill>
                  <a:schemeClr val="bg1"/>
                </a:solidFill>
              </a:rPr>
              <a:t>12</a:t>
            </a:r>
          </a:p>
        </p:txBody>
      </p:sp>
      <p:cxnSp>
        <p:nvCxnSpPr>
          <p:cNvPr id="13" name="Straight Connector 12"/>
          <p:cNvCxnSpPr/>
          <p:nvPr/>
        </p:nvCxnSpPr>
        <p:spPr>
          <a:xfrm>
            <a:off x="803392" y="2634961"/>
            <a:ext cx="51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260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1740412" y="2886091"/>
            <a:ext cx="8711176" cy="1823801"/>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1200"/>
              </a:spcBef>
              <a:spcAft>
                <a:spcPts val="1200"/>
              </a:spcAft>
            </a:pPr>
            <a:r>
              <a:rPr lang="en-US" dirty="0">
                <a:solidFill>
                  <a:schemeClr val="bg1"/>
                </a:solidFill>
                <a:latin typeface="Calibri Light" panose="020F0302020204030204" pitchFamily="34" charset="0"/>
              </a:rPr>
              <a:t>Keeping our youth safe will require sustained vigilance from each and every one of us. By working together and never letting up, we can continue to serve America’s youth in the safest possible way.</a:t>
            </a:r>
          </a:p>
          <a:p>
            <a:pPr algn="ctr">
              <a:lnSpc>
                <a:spcPct val="90000"/>
              </a:lnSpc>
              <a:spcBef>
                <a:spcPts val="1200"/>
              </a:spcBef>
              <a:spcAft>
                <a:spcPts val="1200"/>
              </a:spcAft>
            </a:pPr>
            <a:r>
              <a:rPr lang="en-US" sz="2800" dirty="0">
                <a:solidFill>
                  <a:schemeClr val="accent3"/>
                </a:solidFill>
                <a:latin typeface="Calibri Light" panose="020F0302020204030204" pitchFamily="34" charset="0"/>
              </a:rPr>
              <a:t>Thank you for your continued support of Scouting</a:t>
            </a:r>
          </a:p>
        </p:txBody>
      </p:sp>
      <p:sp>
        <p:nvSpPr>
          <p:cNvPr id="11" name="Content Placeholder 2"/>
          <p:cNvSpPr txBox="1">
            <a:spLocks/>
          </p:cNvSpPr>
          <p:nvPr/>
        </p:nvSpPr>
        <p:spPr>
          <a:xfrm>
            <a:off x="943429" y="-1154492"/>
            <a:ext cx="5599112" cy="458787"/>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000" dirty="0">
              <a:solidFill>
                <a:schemeClr val="bg1"/>
              </a:solidFill>
              <a:latin typeface="Calibri Light" panose="020F0302020204030204" pitchFamily="34" charset="0"/>
            </a:endParaRPr>
          </a:p>
        </p:txBody>
      </p:sp>
      <p:sp>
        <p:nvSpPr>
          <p:cNvPr id="16" name="Title 1"/>
          <p:cNvSpPr txBox="1">
            <a:spLocks/>
          </p:cNvSpPr>
          <p:nvPr/>
        </p:nvSpPr>
        <p:spPr>
          <a:xfrm>
            <a:off x="608013" y="295978"/>
            <a:ext cx="10975975"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    Final Thoughts</a:t>
            </a:r>
          </a:p>
        </p:txBody>
      </p:sp>
      <p:grpSp>
        <p:nvGrpSpPr>
          <p:cNvPr id="17" name="Group 16"/>
          <p:cNvGrpSpPr/>
          <p:nvPr/>
        </p:nvGrpSpPr>
        <p:grpSpPr>
          <a:xfrm>
            <a:off x="5227320" y="1319581"/>
            <a:ext cx="1737360" cy="363191"/>
            <a:chOff x="5227320" y="1689330"/>
            <a:chExt cx="1737360" cy="363191"/>
          </a:xfrm>
        </p:grpSpPr>
        <p:sp>
          <p:nvSpPr>
            <p:cNvPr id="18" name="Rectangle 17"/>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
        <p:nvSpPr>
          <p:cNvPr id="20" name="TextBox 19"/>
          <p:cNvSpPr txBox="1"/>
          <p:nvPr/>
        </p:nvSpPr>
        <p:spPr>
          <a:xfrm>
            <a:off x="11417300" y="6362700"/>
            <a:ext cx="533400" cy="261610"/>
          </a:xfrm>
          <a:prstGeom prst="rect">
            <a:avLst/>
          </a:prstGeom>
          <a:noFill/>
        </p:spPr>
        <p:txBody>
          <a:bodyPr wrap="square" rtlCol="0">
            <a:spAutoFit/>
          </a:bodyPr>
          <a:lstStyle/>
          <a:p>
            <a:pPr algn="ctr"/>
            <a:r>
              <a:rPr lang="en-US" sz="1050" dirty="0">
                <a:solidFill>
                  <a:schemeClr val="bg1"/>
                </a:solidFill>
              </a:rPr>
              <a:t>13</a:t>
            </a:r>
          </a:p>
        </p:txBody>
      </p:sp>
    </p:spTree>
    <p:extLst>
      <p:ext uri="{BB962C8B-B14F-4D97-AF65-F5344CB8AC3E}">
        <p14:creationId xmlns:p14="http://schemas.microsoft.com/office/powerpoint/2010/main" val="320067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0" y="4151550"/>
            <a:ext cx="6096000" cy="400110"/>
          </a:xfrm>
          <a:prstGeom prst="rect">
            <a:avLst/>
          </a:prstGeom>
        </p:spPr>
        <p:txBody>
          <a:bodyPr>
            <a:spAutoFit/>
          </a:bodyPr>
          <a:lstStyle/>
          <a:p>
            <a:pPr algn="ctr"/>
            <a:r>
              <a:rPr lang="en-US" sz="2000" dirty="0">
                <a:solidFill>
                  <a:schemeClr val="bg1"/>
                </a:solidFill>
                <a:latin typeface="Calibri Light" panose="020F0302020204030204" pitchFamily="34" charset="0"/>
                <a:cs typeface="Times New Roman" pitchFamily="18" charset="0"/>
              </a:rPr>
              <a:t>Mike Surbaugh </a:t>
            </a:r>
            <a:r>
              <a:rPr lang="en-US" sz="2000" i="1" dirty="0">
                <a:solidFill>
                  <a:schemeClr val="bg1"/>
                </a:solidFill>
                <a:latin typeface="Calibri Light" panose="020F0302020204030204" pitchFamily="34" charset="0"/>
                <a:cs typeface="Times New Roman" pitchFamily="18" charset="0"/>
              </a:rPr>
              <a:t>Chief Scout Executive</a:t>
            </a:r>
          </a:p>
        </p:txBody>
      </p:sp>
      <p:sp>
        <p:nvSpPr>
          <p:cNvPr id="19" name="TextBox 18"/>
          <p:cNvSpPr txBox="1"/>
          <p:nvPr/>
        </p:nvSpPr>
        <p:spPr>
          <a:xfrm>
            <a:off x="11417300" y="6362700"/>
            <a:ext cx="533400" cy="261610"/>
          </a:xfrm>
          <a:prstGeom prst="rect">
            <a:avLst/>
          </a:prstGeom>
          <a:noFill/>
        </p:spPr>
        <p:txBody>
          <a:bodyPr wrap="square" rtlCol="0">
            <a:spAutoFit/>
          </a:bodyPr>
          <a:lstStyle/>
          <a:p>
            <a:pPr algn="ctr"/>
            <a:fld id="{2050E1A6-2C6C-4356-8B0D-F16A070B5CEC}" type="slidenum">
              <a:rPr lang="en-US" sz="1050" smtClean="0">
                <a:solidFill>
                  <a:schemeClr val="bg1"/>
                </a:solidFill>
              </a:rPr>
              <a:t>2</a:t>
            </a:fld>
            <a:endParaRPr lang="en-US" sz="1050" dirty="0">
              <a:solidFill>
                <a:schemeClr val="bg1"/>
              </a:solidFill>
            </a:endParaRPr>
          </a:p>
        </p:txBody>
      </p:sp>
      <p:sp>
        <p:nvSpPr>
          <p:cNvPr id="11" name="Title 1"/>
          <p:cNvSpPr>
            <a:spLocks noGrp="1"/>
          </p:cNvSpPr>
          <p:nvPr>
            <p:ph type="title" idx="4294967295"/>
          </p:nvPr>
        </p:nvSpPr>
        <p:spPr>
          <a:xfrm>
            <a:off x="608013" y="1944396"/>
            <a:ext cx="10975975" cy="1322730"/>
          </a:xfrm>
        </p:spPr>
        <p:txBody>
          <a:bodyPr>
            <a:noAutofit/>
          </a:bodyPr>
          <a:lstStyle/>
          <a:p>
            <a:pPr algn="ctr">
              <a:lnSpc>
                <a:spcPct val="100000"/>
              </a:lnSpc>
              <a:spcBef>
                <a:spcPct val="20000"/>
              </a:spcBef>
              <a:buClr>
                <a:schemeClr val="accent6"/>
              </a:buClr>
            </a:pPr>
            <a:r>
              <a:rPr lang="en-US" sz="2800" dirty="0">
                <a:solidFill>
                  <a:schemeClr val="bg1"/>
                </a:solidFill>
                <a:latin typeface="Calibri Light" panose="020F0302020204030204" pitchFamily="34" charset="0"/>
                <a:ea typeface="+mn-ea"/>
              </a:rPr>
              <a:t>“The Boy Scouts of America cannot and will not sit idle </a:t>
            </a:r>
            <a:br>
              <a:rPr lang="en-US" sz="2800" dirty="0">
                <a:solidFill>
                  <a:schemeClr val="bg1"/>
                </a:solidFill>
                <a:latin typeface="Calibri Light" panose="020F0302020204030204" pitchFamily="34" charset="0"/>
                <a:ea typeface="+mn-ea"/>
              </a:rPr>
            </a:br>
            <a:r>
              <a:rPr lang="en-US" sz="2800" dirty="0">
                <a:solidFill>
                  <a:schemeClr val="bg1"/>
                </a:solidFill>
                <a:latin typeface="Calibri Light" panose="020F0302020204030204" pitchFamily="34" charset="0"/>
                <a:ea typeface="+mn-ea"/>
              </a:rPr>
              <a:t>in the war against child abusers.”</a:t>
            </a:r>
          </a:p>
        </p:txBody>
      </p:sp>
      <p:grpSp>
        <p:nvGrpSpPr>
          <p:cNvPr id="12" name="Group 11"/>
          <p:cNvGrpSpPr/>
          <p:nvPr/>
        </p:nvGrpSpPr>
        <p:grpSpPr>
          <a:xfrm>
            <a:off x="5181600" y="3552254"/>
            <a:ext cx="1828800" cy="401291"/>
            <a:chOff x="5181600" y="1651230"/>
            <a:chExt cx="1828800" cy="401291"/>
          </a:xfrm>
        </p:grpSpPr>
        <p:sp>
          <p:nvSpPr>
            <p:cNvPr id="13" name="Rectangle 12"/>
            <p:cNvSpPr/>
            <p:nvPr/>
          </p:nvSpPr>
          <p:spPr>
            <a:xfrm rot="5400000">
              <a:off x="6038850" y="793980"/>
              <a:ext cx="1143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Tree>
    <p:extLst>
      <p:ext uri="{BB962C8B-B14F-4D97-AF65-F5344CB8AC3E}">
        <p14:creationId xmlns:p14="http://schemas.microsoft.com/office/powerpoint/2010/main" val="4016640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496"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856462" y="2428875"/>
            <a:ext cx="10646566" cy="3486158"/>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1"/>
                </a:solidFill>
                <a:latin typeface="Calibri Light" panose="020F0302020204030204" pitchFamily="34" charset="0"/>
              </a:rPr>
              <a:t>The BSA is introducing the next generation of youth protection for our organization. It represents an evolution in our approach and is more than just new training modules. </a:t>
            </a:r>
          </a:p>
          <a:p>
            <a:endParaRPr lang="en-US" dirty="0">
              <a:solidFill>
                <a:schemeClr val="bg1"/>
              </a:solidFill>
              <a:latin typeface="Calibri Light" panose="020F0302020204030204" pitchFamily="34" charset="0"/>
            </a:endParaRPr>
          </a:p>
          <a:p>
            <a:pPr>
              <a:lnSpc>
                <a:spcPct val="90000"/>
              </a:lnSpc>
              <a:spcBef>
                <a:spcPts val="1200"/>
              </a:spcBef>
              <a:spcAft>
                <a:spcPts val="1200"/>
              </a:spcAft>
            </a:pPr>
            <a:endParaRPr lang="en-US" dirty="0">
              <a:solidFill>
                <a:schemeClr val="bg1"/>
              </a:solidFill>
              <a:latin typeface="Calibri Light" panose="020F0302020204030204" pitchFamily="34" charset="0"/>
            </a:endParaRPr>
          </a:p>
        </p:txBody>
      </p:sp>
      <p:sp>
        <p:nvSpPr>
          <p:cNvPr id="7" name="Title 1"/>
          <p:cNvSpPr txBox="1">
            <a:spLocks/>
          </p:cNvSpPr>
          <p:nvPr/>
        </p:nvSpPr>
        <p:spPr>
          <a:xfrm>
            <a:off x="13496" y="295978"/>
            <a:ext cx="12192000"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 Updated Youth Protection </a:t>
            </a:r>
          </a:p>
        </p:txBody>
      </p:sp>
      <p:grpSp>
        <p:nvGrpSpPr>
          <p:cNvPr id="8" name="Group 7"/>
          <p:cNvGrpSpPr/>
          <p:nvPr/>
        </p:nvGrpSpPr>
        <p:grpSpPr>
          <a:xfrm>
            <a:off x="5184460" y="1319581"/>
            <a:ext cx="1737360" cy="363191"/>
            <a:chOff x="5227320" y="1689330"/>
            <a:chExt cx="1737360" cy="363191"/>
          </a:xfrm>
        </p:grpSpPr>
        <p:sp>
          <p:nvSpPr>
            <p:cNvPr id="9" name="Rectangle 8"/>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
        <p:nvSpPr>
          <p:cNvPr id="16" name="TextBox 15"/>
          <p:cNvSpPr txBox="1"/>
          <p:nvPr/>
        </p:nvSpPr>
        <p:spPr>
          <a:xfrm>
            <a:off x="11503028" y="6362700"/>
            <a:ext cx="533400" cy="261610"/>
          </a:xfrm>
          <a:prstGeom prst="rect">
            <a:avLst/>
          </a:prstGeom>
          <a:noFill/>
        </p:spPr>
        <p:txBody>
          <a:bodyPr wrap="square" rtlCol="0">
            <a:spAutoFit/>
          </a:bodyPr>
          <a:lstStyle/>
          <a:p>
            <a:pPr algn="ctr"/>
            <a:r>
              <a:rPr lang="en-US" sz="1050" dirty="0">
                <a:solidFill>
                  <a:schemeClr val="bg1"/>
                </a:solidFill>
              </a:rPr>
              <a:t>9</a:t>
            </a:r>
          </a:p>
        </p:txBody>
      </p:sp>
    </p:spTree>
    <p:extLst>
      <p:ext uri="{BB962C8B-B14F-4D97-AF65-F5344CB8AC3E}">
        <p14:creationId xmlns:p14="http://schemas.microsoft.com/office/powerpoint/2010/main" val="249916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770734" y="2338747"/>
            <a:ext cx="10646566" cy="3576286"/>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spcAft>
                <a:spcPts val="1200"/>
              </a:spcAft>
            </a:pPr>
            <a:r>
              <a:rPr lang="en-US" dirty="0">
                <a:solidFill>
                  <a:schemeClr val="bg1"/>
                </a:solidFill>
                <a:latin typeface="Calibri Light" panose="020F0302020204030204" pitchFamily="34" charset="0"/>
              </a:rPr>
              <a:t>Youth protection is our primary responsibility. It requires sustained vigilance from staff, volunteers and youth members.</a:t>
            </a:r>
          </a:p>
          <a:p>
            <a:pPr>
              <a:lnSpc>
                <a:spcPct val="90000"/>
              </a:lnSpc>
              <a:spcBef>
                <a:spcPts val="1200"/>
              </a:spcBef>
              <a:spcAft>
                <a:spcPts val="1200"/>
              </a:spcAft>
            </a:pPr>
            <a:r>
              <a:rPr lang="en-US" dirty="0">
                <a:solidFill>
                  <a:schemeClr val="bg1"/>
                </a:solidFill>
                <a:latin typeface="Calibri Light" panose="020F0302020204030204" pitchFamily="34" charset="0"/>
              </a:rPr>
              <a:t>We work every day to protect children through mandatory youth protection policies and procedures at every level of our organization.</a:t>
            </a:r>
          </a:p>
          <a:p>
            <a:pPr>
              <a:lnSpc>
                <a:spcPct val="90000"/>
              </a:lnSpc>
              <a:spcBef>
                <a:spcPts val="1200"/>
              </a:spcBef>
              <a:spcAft>
                <a:spcPts val="1200"/>
              </a:spcAft>
            </a:pPr>
            <a:r>
              <a:rPr lang="en-US" dirty="0">
                <a:solidFill>
                  <a:schemeClr val="bg1"/>
                </a:solidFill>
                <a:latin typeface="Calibri Light" panose="020F0302020204030204" pitchFamily="34" charset="0"/>
              </a:rPr>
              <a:t>Our youth protection measures include extensive background checks and required youth protection training for our adult leaders.</a:t>
            </a:r>
          </a:p>
          <a:p>
            <a:pPr>
              <a:lnSpc>
                <a:spcPct val="90000"/>
              </a:lnSpc>
              <a:spcBef>
                <a:spcPts val="1200"/>
              </a:spcBef>
              <a:spcAft>
                <a:spcPts val="1200"/>
              </a:spcAft>
            </a:pPr>
            <a:endParaRPr lang="en-US" dirty="0">
              <a:solidFill>
                <a:schemeClr val="bg1"/>
              </a:solidFill>
              <a:latin typeface="Calibri Light" panose="020F0302020204030204" pitchFamily="34" charset="0"/>
            </a:endParaRPr>
          </a:p>
        </p:txBody>
      </p:sp>
      <p:sp>
        <p:nvSpPr>
          <p:cNvPr id="7" name="Title 1"/>
          <p:cNvSpPr txBox="1">
            <a:spLocks/>
          </p:cNvSpPr>
          <p:nvPr/>
        </p:nvSpPr>
        <p:spPr>
          <a:xfrm>
            <a:off x="0" y="295978"/>
            <a:ext cx="12191999"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The BSA’s Commitment to Youth Protection</a:t>
            </a:r>
          </a:p>
        </p:txBody>
      </p:sp>
      <p:grpSp>
        <p:nvGrpSpPr>
          <p:cNvPr id="8" name="Group 7"/>
          <p:cNvGrpSpPr/>
          <p:nvPr/>
        </p:nvGrpSpPr>
        <p:grpSpPr>
          <a:xfrm>
            <a:off x="5225337" y="1319581"/>
            <a:ext cx="1737360" cy="363191"/>
            <a:chOff x="5227320" y="1689330"/>
            <a:chExt cx="1737360" cy="363191"/>
          </a:xfrm>
        </p:grpSpPr>
        <p:sp>
          <p:nvSpPr>
            <p:cNvPr id="9" name="Rectangle 8"/>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cxnSp>
        <p:nvCxnSpPr>
          <p:cNvPr id="11" name="Straight Connector 10"/>
          <p:cNvCxnSpPr/>
          <p:nvPr/>
        </p:nvCxnSpPr>
        <p:spPr>
          <a:xfrm>
            <a:off x="808834" y="3178158"/>
            <a:ext cx="51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34" y="4142088"/>
            <a:ext cx="51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17300" y="6362700"/>
            <a:ext cx="533400" cy="261610"/>
          </a:xfrm>
          <a:prstGeom prst="rect">
            <a:avLst/>
          </a:prstGeom>
          <a:noFill/>
        </p:spPr>
        <p:txBody>
          <a:bodyPr wrap="square" rtlCol="0">
            <a:spAutoFit/>
          </a:bodyPr>
          <a:lstStyle/>
          <a:p>
            <a:pPr algn="ctr"/>
            <a:r>
              <a:rPr lang="en-US" sz="1050" dirty="0">
                <a:solidFill>
                  <a:schemeClr val="bg1"/>
                </a:solidFill>
              </a:rPr>
              <a:t>9</a:t>
            </a:r>
          </a:p>
        </p:txBody>
      </p:sp>
    </p:spTree>
    <p:extLst>
      <p:ext uri="{BB962C8B-B14F-4D97-AF65-F5344CB8AC3E}">
        <p14:creationId xmlns:p14="http://schemas.microsoft.com/office/powerpoint/2010/main" val="405381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08013" y="295978"/>
            <a:ext cx="10975975" cy="914400"/>
          </a:xfrm>
        </p:spPr>
        <p:txBody>
          <a:body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ea typeface="+mn-ea"/>
              </a:rPr>
              <a:t>Achieving the Mission in a Challenging Environment</a:t>
            </a:r>
          </a:p>
        </p:txBody>
      </p:sp>
      <p:grpSp>
        <p:nvGrpSpPr>
          <p:cNvPr id="30" name="Group 29"/>
          <p:cNvGrpSpPr/>
          <p:nvPr/>
        </p:nvGrpSpPr>
        <p:grpSpPr>
          <a:xfrm>
            <a:off x="957958" y="3642925"/>
            <a:ext cx="1074420" cy="1074421"/>
            <a:chOff x="7968265" y="2731651"/>
            <a:chExt cx="1074420" cy="1074421"/>
          </a:xfrm>
        </p:grpSpPr>
        <p:grpSp>
          <p:nvGrpSpPr>
            <p:cNvPr id="27" name="Group 26"/>
            <p:cNvGrpSpPr/>
            <p:nvPr/>
          </p:nvGrpSpPr>
          <p:grpSpPr>
            <a:xfrm>
              <a:off x="7968265" y="2731651"/>
              <a:ext cx="1074420" cy="1074421"/>
              <a:chOff x="15718609" y="-1248954"/>
              <a:chExt cx="2148840" cy="2148842"/>
            </a:xfrm>
          </p:grpSpPr>
          <p:sp>
            <p:nvSpPr>
              <p:cNvPr id="26" name="Oval 25"/>
              <p:cNvSpPr/>
              <p:nvPr/>
            </p:nvSpPr>
            <p:spPr>
              <a:xfrm>
                <a:off x="15718609" y="-1248954"/>
                <a:ext cx="2148840" cy="2148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p:cNvSpPr/>
              <p:nvPr/>
            </p:nvSpPr>
            <p:spPr>
              <a:xfrm>
                <a:off x="15718973" y="-1248228"/>
                <a:ext cx="2148116" cy="2148116"/>
              </a:xfrm>
              <a:prstGeom prst="arc">
                <a:avLst>
                  <a:gd name="adj1" fmla="val 16200000"/>
                  <a:gd name="adj2" fmla="val 10720066"/>
                </a:avLst>
              </a:prstGeom>
              <a:ln w="79375"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TextBox 27"/>
            <p:cNvSpPr txBox="1"/>
            <p:nvPr/>
          </p:nvSpPr>
          <p:spPr>
            <a:xfrm>
              <a:off x="8026503" y="3038028"/>
              <a:ext cx="957943" cy="461665"/>
            </a:xfrm>
            <a:prstGeom prst="rect">
              <a:avLst/>
            </a:prstGeom>
            <a:noFill/>
          </p:spPr>
          <p:txBody>
            <a:bodyPr wrap="square" rtlCol="0">
              <a:spAutoFit/>
            </a:bodyPr>
            <a:lstStyle/>
            <a:p>
              <a:pPr algn="ctr"/>
              <a:r>
                <a:rPr lang="en-US" sz="3200" baseline="-10000" dirty="0">
                  <a:solidFill>
                    <a:schemeClr val="bg1"/>
                  </a:solidFill>
                  <a:latin typeface="Calibri Light" panose="020F0302020204030204" pitchFamily="34" charset="0"/>
                  <a:cs typeface="Times New Roman" pitchFamily="18" charset="0"/>
                </a:rPr>
                <a:t>~</a:t>
              </a:r>
              <a:r>
                <a:rPr lang="en-US" sz="2400" dirty="0">
                  <a:solidFill>
                    <a:schemeClr val="bg1"/>
                  </a:solidFill>
                  <a:latin typeface="Calibri Light" panose="020F0302020204030204" pitchFamily="34" charset="0"/>
                  <a:cs typeface="Times New Roman" pitchFamily="18" charset="0"/>
                </a:rPr>
                <a:t> 75%</a:t>
              </a:r>
            </a:p>
          </p:txBody>
        </p:sp>
      </p:grpSp>
      <p:sp>
        <p:nvSpPr>
          <p:cNvPr id="29" name="Rectangle 28"/>
          <p:cNvSpPr/>
          <p:nvPr/>
        </p:nvSpPr>
        <p:spPr>
          <a:xfrm>
            <a:off x="2152017" y="3635369"/>
            <a:ext cx="4169600" cy="1089529"/>
          </a:xfrm>
          <a:prstGeom prst="rect">
            <a:avLst/>
          </a:prstGeom>
        </p:spPr>
        <p:txBody>
          <a:bodyPr wrap="square">
            <a:spAutoFit/>
          </a:bodyPr>
          <a:lstStyle/>
          <a:p>
            <a:pPr>
              <a:lnSpc>
                <a:spcPct val="90000"/>
              </a:lnSpc>
              <a:spcBef>
                <a:spcPts val="1200"/>
              </a:spcBef>
              <a:spcAft>
                <a:spcPts val="1200"/>
              </a:spcAft>
            </a:pPr>
            <a:r>
              <a:rPr lang="en-US" sz="2400" dirty="0">
                <a:solidFill>
                  <a:schemeClr val="bg1"/>
                </a:solidFill>
                <a:latin typeface="Calibri Light" panose="020F0302020204030204" pitchFamily="34" charset="0"/>
              </a:rPr>
              <a:t>of sexual abuse is committed by family members or others known to the child and parents</a:t>
            </a:r>
          </a:p>
        </p:txBody>
      </p:sp>
      <p:sp>
        <p:nvSpPr>
          <p:cNvPr id="37" name="Rectangle 36"/>
          <p:cNvSpPr/>
          <p:nvPr/>
        </p:nvSpPr>
        <p:spPr>
          <a:xfrm>
            <a:off x="867952" y="5156014"/>
            <a:ext cx="10456096" cy="424732"/>
          </a:xfrm>
          <a:prstGeom prst="rect">
            <a:avLst/>
          </a:prstGeom>
        </p:spPr>
        <p:txBody>
          <a:bodyPr wrap="square">
            <a:spAutoFit/>
          </a:bodyPr>
          <a:lstStyle/>
          <a:p>
            <a:pPr algn="ctr">
              <a:lnSpc>
                <a:spcPct val="90000"/>
              </a:lnSpc>
              <a:spcBef>
                <a:spcPts val="1200"/>
              </a:spcBef>
              <a:spcAft>
                <a:spcPts val="1200"/>
              </a:spcAft>
            </a:pPr>
            <a:r>
              <a:rPr lang="en-US" sz="2400" dirty="0">
                <a:solidFill>
                  <a:schemeClr val="bg1"/>
                </a:solidFill>
                <a:latin typeface="Calibri Light" panose="020F0302020204030204" pitchFamily="34" charset="0"/>
                <a:cs typeface="Times New Roman" pitchFamily="18" charset="0"/>
              </a:rPr>
              <a:t>Suicide is the second leading cause of death for young people between 10 and 24</a:t>
            </a:r>
          </a:p>
        </p:txBody>
      </p:sp>
      <p:grpSp>
        <p:nvGrpSpPr>
          <p:cNvPr id="41" name="Group 40"/>
          <p:cNvGrpSpPr/>
          <p:nvPr/>
        </p:nvGrpSpPr>
        <p:grpSpPr>
          <a:xfrm>
            <a:off x="7052797" y="3642925"/>
            <a:ext cx="1074420" cy="1074421"/>
            <a:chOff x="7968265" y="2731651"/>
            <a:chExt cx="1074420" cy="1074421"/>
          </a:xfrm>
        </p:grpSpPr>
        <p:grpSp>
          <p:nvGrpSpPr>
            <p:cNvPr id="42" name="Group 41"/>
            <p:cNvGrpSpPr/>
            <p:nvPr/>
          </p:nvGrpSpPr>
          <p:grpSpPr>
            <a:xfrm>
              <a:off x="7968265" y="2731651"/>
              <a:ext cx="1074420" cy="1074421"/>
              <a:chOff x="15718609" y="-1248954"/>
              <a:chExt cx="2148840" cy="2148842"/>
            </a:xfrm>
          </p:grpSpPr>
          <p:sp>
            <p:nvSpPr>
              <p:cNvPr id="44" name="Oval 43"/>
              <p:cNvSpPr/>
              <p:nvPr/>
            </p:nvSpPr>
            <p:spPr>
              <a:xfrm>
                <a:off x="15718609" y="-1248954"/>
                <a:ext cx="2148840" cy="21488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c 44"/>
              <p:cNvSpPr/>
              <p:nvPr/>
            </p:nvSpPr>
            <p:spPr>
              <a:xfrm>
                <a:off x="15718973" y="-1248228"/>
                <a:ext cx="2148116" cy="2148116"/>
              </a:xfrm>
              <a:prstGeom prst="arc">
                <a:avLst>
                  <a:gd name="adj1" fmla="val 16200000"/>
                  <a:gd name="adj2" fmla="val 3936448"/>
                </a:avLst>
              </a:prstGeom>
              <a:ln w="79375" cap="rnd">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TextBox 42"/>
            <p:cNvSpPr txBox="1"/>
            <p:nvPr/>
          </p:nvSpPr>
          <p:spPr>
            <a:xfrm>
              <a:off x="8026503" y="3038028"/>
              <a:ext cx="957943" cy="461665"/>
            </a:xfrm>
            <a:prstGeom prst="rect">
              <a:avLst/>
            </a:prstGeom>
            <a:noFill/>
          </p:spPr>
          <p:txBody>
            <a:bodyPr wrap="square" rtlCol="0">
              <a:spAutoFit/>
            </a:bodyPr>
            <a:lstStyle/>
            <a:p>
              <a:pPr algn="ctr"/>
              <a:r>
                <a:rPr lang="en-US" sz="2400" dirty="0">
                  <a:solidFill>
                    <a:schemeClr val="bg1"/>
                  </a:solidFill>
                  <a:latin typeface="Calibri Light" panose="020F0302020204030204" pitchFamily="34" charset="0"/>
                  <a:cs typeface="Times New Roman" pitchFamily="18" charset="0"/>
                </a:rPr>
                <a:t>40%</a:t>
              </a:r>
            </a:p>
          </p:txBody>
        </p:sp>
      </p:grpSp>
      <p:sp>
        <p:nvSpPr>
          <p:cNvPr id="46" name="Rectangle 45"/>
          <p:cNvSpPr/>
          <p:nvPr/>
        </p:nvSpPr>
        <p:spPr>
          <a:xfrm>
            <a:off x="8276068" y="3635369"/>
            <a:ext cx="3187726" cy="1200329"/>
          </a:xfrm>
          <a:prstGeom prst="rect">
            <a:avLst/>
          </a:prstGeom>
        </p:spPr>
        <p:txBody>
          <a:bodyPr wrap="square">
            <a:spAutoFit/>
          </a:bodyPr>
          <a:lstStyle/>
          <a:p>
            <a:r>
              <a:rPr lang="en-US" sz="2400" dirty="0">
                <a:solidFill>
                  <a:schemeClr val="bg1"/>
                </a:solidFill>
                <a:latin typeface="Calibri Light" panose="020F0302020204030204" pitchFamily="34" charset="0"/>
              </a:rPr>
              <a:t>Of children have been victims of two or more forms of violence</a:t>
            </a:r>
          </a:p>
        </p:txBody>
      </p:sp>
      <p:cxnSp>
        <p:nvCxnSpPr>
          <p:cNvPr id="47" name="Straight Connector 46"/>
          <p:cNvCxnSpPr/>
          <p:nvPr/>
        </p:nvCxnSpPr>
        <p:spPr>
          <a:xfrm>
            <a:off x="6477657" y="3671953"/>
            <a:ext cx="0" cy="9949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1417300" y="6362700"/>
            <a:ext cx="533400" cy="261610"/>
          </a:xfrm>
          <a:prstGeom prst="rect">
            <a:avLst/>
          </a:prstGeom>
          <a:noFill/>
        </p:spPr>
        <p:txBody>
          <a:bodyPr wrap="square" rtlCol="0">
            <a:spAutoFit/>
          </a:bodyPr>
          <a:lstStyle/>
          <a:p>
            <a:pPr algn="ctr"/>
            <a:fld id="{32B8EA0E-E879-4F38-9FEE-EC64E13F4F7F}" type="slidenum">
              <a:rPr lang="en-US" sz="1050" smtClean="0">
                <a:solidFill>
                  <a:schemeClr val="bg1"/>
                </a:solidFill>
              </a:rPr>
              <a:t>5</a:t>
            </a:fld>
            <a:endParaRPr lang="en-US" sz="1050" dirty="0">
              <a:solidFill>
                <a:schemeClr val="bg1"/>
              </a:solidFill>
            </a:endParaRPr>
          </a:p>
        </p:txBody>
      </p:sp>
      <p:grpSp>
        <p:nvGrpSpPr>
          <p:cNvPr id="54" name="Group 53"/>
          <p:cNvGrpSpPr/>
          <p:nvPr/>
        </p:nvGrpSpPr>
        <p:grpSpPr>
          <a:xfrm>
            <a:off x="5227320" y="1319581"/>
            <a:ext cx="1737360" cy="363191"/>
            <a:chOff x="5227320" y="1689330"/>
            <a:chExt cx="1737360" cy="363191"/>
          </a:xfrm>
        </p:grpSpPr>
        <p:sp>
          <p:nvSpPr>
            <p:cNvPr id="5" name="Rectangle 4"/>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
        <p:nvSpPr>
          <p:cNvPr id="38" name="Content Placeholder 2"/>
          <p:cNvSpPr txBox="1">
            <a:spLocks/>
          </p:cNvSpPr>
          <p:nvPr/>
        </p:nvSpPr>
        <p:spPr>
          <a:xfrm>
            <a:off x="867952" y="2525732"/>
            <a:ext cx="10456096" cy="674333"/>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spcBef>
                <a:spcPts val="1200"/>
              </a:spcBef>
              <a:spcAft>
                <a:spcPts val="1200"/>
              </a:spcAft>
            </a:pPr>
            <a:r>
              <a:rPr lang="en-US" dirty="0">
                <a:solidFill>
                  <a:schemeClr val="accent3"/>
                </a:solidFill>
                <a:latin typeface="Calibri Light" panose="020F0302020204030204" pitchFamily="34" charset="0"/>
              </a:rPr>
              <a:t>1 out of 4 </a:t>
            </a:r>
            <a:r>
              <a:rPr lang="en-US" dirty="0">
                <a:solidFill>
                  <a:schemeClr val="bg1"/>
                </a:solidFill>
                <a:latin typeface="Calibri Light" panose="020F0302020204030204" pitchFamily="34" charset="0"/>
              </a:rPr>
              <a:t>girls and </a:t>
            </a:r>
            <a:r>
              <a:rPr lang="en-US" dirty="0">
                <a:solidFill>
                  <a:schemeClr val="accent3"/>
                </a:solidFill>
                <a:latin typeface="Calibri Light" panose="020F0302020204030204" pitchFamily="34" charset="0"/>
              </a:rPr>
              <a:t>1 out of 6 </a:t>
            </a:r>
            <a:r>
              <a:rPr lang="en-US" dirty="0">
                <a:solidFill>
                  <a:schemeClr val="bg1"/>
                </a:solidFill>
                <a:latin typeface="Calibri Light" panose="020F0302020204030204" pitchFamily="34" charset="0"/>
              </a:rPr>
              <a:t>boys will experience some </a:t>
            </a:r>
            <a:br>
              <a:rPr lang="en-US" dirty="0">
                <a:solidFill>
                  <a:schemeClr val="bg1"/>
                </a:solidFill>
                <a:latin typeface="Calibri Light" panose="020F0302020204030204" pitchFamily="34" charset="0"/>
              </a:rPr>
            </a:br>
            <a:r>
              <a:rPr lang="en-US" dirty="0">
                <a:solidFill>
                  <a:schemeClr val="bg1"/>
                </a:solidFill>
                <a:latin typeface="Calibri Light" panose="020F0302020204030204" pitchFamily="34" charset="0"/>
              </a:rPr>
              <a:t>form of sexual abuse before the age of 18</a:t>
            </a:r>
          </a:p>
        </p:txBody>
      </p:sp>
      <p:grpSp>
        <p:nvGrpSpPr>
          <p:cNvPr id="21" name="Group 20"/>
          <p:cNvGrpSpPr/>
          <p:nvPr/>
        </p:nvGrpSpPr>
        <p:grpSpPr>
          <a:xfrm>
            <a:off x="867952" y="3370449"/>
            <a:ext cx="10456096" cy="1611824"/>
            <a:chOff x="532202" y="3693830"/>
            <a:chExt cx="10130632" cy="1611824"/>
          </a:xfrm>
        </p:grpSpPr>
        <p:cxnSp>
          <p:nvCxnSpPr>
            <p:cNvPr id="48" name="Straight Connector 47"/>
            <p:cNvCxnSpPr/>
            <p:nvPr/>
          </p:nvCxnSpPr>
          <p:spPr>
            <a:xfrm flipH="1">
              <a:off x="532202" y="3693830"/>
              <a:ext cx="101306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532202" y="5305654"/>
              <a:ext cx="101306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22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a:xfrm>
            <a:off x="770734" y="2338747"/>
            <a:ext cx="10646566" cy="3576286"/>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spcAft>
                <a:spcPts val="1200"/>
              </a:spcAft>
            </a:pPr>
            <a:r>
              <a:rPr lang="en-US" dirty="0">
                <a:solidFill>
                  <a:schemeClr val="bg1"/>
                </a:solidFill>
                <a:latin typeface="Calibri Light" panose="020F0302020204030204" pitchFamily="34" charset="0"/>
              </a:rPr>
              <a:t>As part of our commitment to continuous improvement, we constantly evaluate </a:t>
            </a:r>
            <a:br>
              <a:rPr lang="en-US" dirty="0">
                <a:solidFill>
                  <a:schemeClr val="bg1"/>
                </a:solidFill>
                <a:latin typeface="Calibri Light" panose="020F0302020204030204" pitchFamily="34" charset="0"/>
              </a:rPr>
            </a:br>
            <a:r>
              <a:rPr lang="en-US" dirty="0">
                <a:solidFill>
                  <a:schemeClr val="bg1"/>
                </a:solidFill>
                <a:latin typeface="Calibri Light" panose="020F0302020204030204" pitchFamily="34" charset="0"/>
              </a:rPr>
              <a:t>and reinvest resources where needed to strengthen our policies.</a:t>
            </a:r>
          </a:p>
          <a:p>
            <a:pPr>
              <a:lnSpc>
                <a:spcPct val="90000"/>
              </a:lnSpc>
              <a:spcBef>
                <a:spcPts val="1200"/>
              </a:spcBef>
              <a:spcAft>
                <a:spcPts val="1200"/>
              </a:spcAft>
            </a:pPr>
            <a:r>
              <a:rPr lang="en-US" dirty="0">
                <a:solidFill>
                  <a:schemeClr val="bg1"/>
                </a:solidFill>
                <a:latin typeface="Calibri Light" panose="020F0302020204030204" pitchFamily="34" charset="0"/>
              </a:rPr>
              <a:t>We regularly consult with survivors, experts from law enforcement, child safety, psychology, and other relevant fields.</a:t>
            </a:r>
          </a:p>
          <a:p>
            <a:pPr>
              <a:lnSpc>
                <a:spcPct val="90000"/>
              </a:lnSpc>
              <a:spcBef>
                <a:spcPts val="1200"/>
              </a:spcBef>
              <a:spcAft>
                <a:spcPts val="1200"/>
              </a:spcAft>
            </a:pPr>
            <a:r>
              <a:rPr lang="en-US" dirty="0">
                <a:solidFill>
                  <a:schemeClr val="bg1"/>
                </a:solidFill>
                <a:latin typeface="Calibri Light" panose="020F0302020204030204" pitchFamily="34" charset="0"/>
              </a:rPr>
              <a:t>Experts have determined our youth protection policies are ahead of or in line with society’s knowledge of abuse and best practices for prevention. </a:t>
            </a:r>
          </a:p>
          <a:p>
            <a:pPr>
              <a:lnSpc>
                <a:spcPct val="90000"/>
              </a:lnSpc>
              <a:spcBef>
                <a:spcPts val="1200"/>
              </a:spcBef>
              <a:spcAft>
                <a:spcPts val="1200"/>
              </a:spcAft>
            </a:pPr>
            <a:endParaRPr lang="en-US" dirty="0">
              <a:solidFill>
                <a:schemeClr val="bg1"/>
              </a:solidFill>
              <a:latin typeface="Calibri Light" panose="020F0302020204030204" pitchFamily="34" charset="0"/>
            </a:endParaRPr>
          </a:p>
        </p:txBody>
      </p:sp>
      <p:sp>
        <p:nvSpPr>
          <p:cNvPr id="7" name="Title 1"/>
          <p:cNvSpPr txBox="1">
            <a:spLocks/>
          </p:cNvSpPr>
          <p:nvPr/>
        </p:nvSpPr>
        <p:spPr>
          <a:xfrm>
            <a:off x="0" y="295978"/>
            <a:ext cx="12191999"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Best Practices in Youth Protection</a:t>
            </a:r>
          </a:p>
        </p:txBody>
      </p:sp>
      <p:grpSp>
        <p:nvGrpSpPr>
          <p:cNvPr id="8" name="Group 7"/>
          <p:cNvGrpSpPr/>
          <p:nvPr/>
        </p:nvGrpSpPr>
        <p:grpSpPr>
          <a:xfrm>
            <a:off x="5225337" y="1319581"/>
            <a:ext cx="1737360" cy="363191"/>
            <a:chOff x="5227320" y="1689330"/>
            <a:chExt cx="1737360" cy="363191"/>
          </a:xfrm>
        </p:grpSpPr>
        <p:sp>
          <p:nvSpPr>
            <p:cNvPr id="9" name="Rectangle 8"/>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cxnSp>
        <p:nvCxnSpPr>
          <p:cNvPr id="11" name="Straight Connector 10"/>
          <p:cNvCxnSpPr/>
          <p:nvPr/>
        </p:nvCxnSpPr>
        <p:spPr>
          <a:xfrm>
            <a:off x="808834" y="3178158"/>
            <a:ext cx="51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8834" y="4142088"/>
            <a:ext cx="51911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17300" y="6362700"/>
            <a:ext cx="533400" cy="261610"/>
          </a:xfrm>
          <a:prstGeom prst="rect">
            <a:avLst/>
          </a:prstGeom>
          <a:noFill/>
        </p:spPr>
        <p:txBody>
          <a:bodyPr wrap="square" rtlCol="0">
            <a:spAutoFit/>
          </a:bodyPr>
          <a:lstStyle/>
          <a:p>
            <a:pPr algn="ctr"/>
            <a:r>
              <a:rPr lang="en-US" sz="1050" dirty="0">
                <a:solidFill>
                  <a:schemeClr val="bg1"/>
                </a:solidFill>
              </a:rPr>
              <a:t>9</a:t>
            </a:r>
          </a:p>
        </p:txBody>
      </p:sp>
    </p:spTree>
    <p:extLst>
      <p:ext uri="{BB962C8B-B14F-4D97-AF65-F5344CB8AC3E}">
        <p14:creationId xmlns:p14="http://schemas.microsoft.com/office/powerpoint/2010/main" val="39275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387475" y="2897189"/>
            <a:ext cx="9417050" cy="827369"/>
          </a:xfrm>
        </p:spPr>
        <p:txBody>
          <a:bodyPr>
            <a:noAutofit/>
          </a:bodyPr>
          <a:lstStyle/>
          <a:p>
            <a:pPr algn="ctr">
              <a:lnSpc>
                <a:spcPct val="90000"/>
              </a:lnSpc>
              <a:spcBef>
                <a:spcPts val="1200"/>
              </a:spcBef>
              <a:spcAft>
                <a:spcPts val="1200"/>
              </a:spcAft>
            </a:pPr>
            <a:r>
              <a:rPr lang="en-US" sz="2000" dirty="0">
                <a:solidFill>
                  <a:srgbClr val="00233B"/>
                </a:solidFill>
                <a:latin typeface="Calibri Light" panose="020F0302020204030204" pitchFamily="34" charset="0"/>
                <a:cs typeface="+mn-cs"/>
              </a:rPr>
              <a:t>We strive to prevent child abuse through comprehensive </a:t>
            </a:r>
            <a:br>
              <a:rPr lang="en-US" sz="2000" dirty="0">
                <a:solidFill>
                  <a:srgbClr val="00233B"/>
                </a:solidFill>
                <a:latin typeface="Calibri Light" panose="020F0302020204030204" pitchFamily="34" charset="0"/>
                <a:cs typeface="+mn-cs"/>
              </a:rPr>
            </a:br>
            <a:r>
              <a:rPr lang="en-US" sz="2000" dirty="0">
                <a:solidFill>
                  <a:srgbClr val="00233B"/>
                </a:solidFill>
                <a:latin typeface="Calibri Light" panose="020F0302020204030204" pitchFamily="34" charset="0"/>
                <a:cs typeface="+mn-cs"/>
              </a:rPr>
              <a:t>policies and procedures including:</a:t>
            </a:r>
          </a:p>
        </p:txBody>
      </p:sp>
      <p:sp>
        <p:nvSpPr>
          <p:cNvPr id="5" name="Rectangle 4"/>
          <p:cNvSpPr/>
          <p:nvPr/>
        </p:nvSpPr>
        <p:spPr>
          <a:xfrm>
            <a:off x="0" y="0"/>
            <a:ext cx="12192000" cy="2247899"/>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933" y="3992665"/>
            <a:ext cx="2649317" cy="1477328"/>
          </a:xfrm>
          <a:prstGeom prst="rect">
            <a:avLst/>
          </a:prstGeom>
        </p:spPr>
        <p:txBody>
          <a:bodyPr wrap="square">
            <a:spAutoFit/>
          </a:bodyPr>
          <a:lstStyle/>
          <a:p>
            <a:pPr lvl="0" algn="ctr">
              <a:lnSpc>
                <a:spcPct val="90000"/>
              </a:lnSpc>
              <a:spcBef>
                <a:spcPts val="1200"/>
              </a:spcBef>
              <a:spcAft>
                <a:spcPts val="1200"/>
              </a:spcAft>
            </a:pPr>
            <a:r>
              <a:rPr lang="en-US" sz="2000" dirty="0">
                <a:solidFill>
                  <a:srgbClr val="00233B"/>
                </a:solidFill>
                <a:latin typeface="Calibri Light" panose="020F0302020204030204" pitchFamily="34" charset="0"/>
              </a:rPr>
              <a:t>Ongoing youth protection education for all volunteers, parents, and youth members</a:t>
            </a:r>
          </a:p>
        </p:txBody>
      </p:sp>
      <p:sp>
        <p:nvSpPr>
          <p:cNvPr id="15" name="Rectangle 14"/>
          <p:cNvSpPr/>
          <p:nvPr/>
        </p:nvSpPr>
        <p:spPr>
          <a:xfrm>
            <a:off x="2877656" y="4022162"/>
            <a:ext cx="2913283" cy="1754326"/>
          </a:xfrm>
          <a:prstGeom prst="rect">
            <a:avLst/>
          </a:prstGeom>
        </p:spPr>
        <p:txBody>
          <a:bodyPr wrap="square">
            <a:spAutoFit/>
          </a:bodyPr>
          <a:lstStyle/>
          <a:p>
            <a:pPr lvl="0" algn="ctr">
              <a:lnSpc>
                <a:spcPct val="90000"/>
              </a:lnSpc>
              <a:spcBef>
                <a:spcPts val="1200"/>
              </a:spcBef>
              <a:spcAft>
                <a:spcPts val="1200"/>
              </a:spcAft>
            </a:pPr>
            <a:r>
              <a:rPr lang="en-US" sz="2000" dirty="0">
                <a:solidFill>
                  <a:srgbClr val="00233B"/>
                </a:solidFill>
                <a:latin typeface="Calibri Light" panose="020F0302020204030204" pitchFamily="34" charset="0"/>
              </a:rPr>
              <a:t>A formal selection and screening process for adult leaders and staff that includes criminal background and </a:t>
            </a:r>
            <a:br>
              <a:rPr lang="en-US" sz="2000" dirty="0">
                <a:solidFill>
                  <a:srgbClr val="00233B"/>
                </a:solidFill>
                <a:latin typeface="Calibri Light" panose="020F0302020204030204" pitchFamily="34" charset="0"/>
              </a:rPr>
            </a:br>
            <a:r>
              <a:rPr lang="en-US" sz="2000" dirty="0">
                <a:solidFill>
                  <a:srgbClr val="00233B"/>
                </a:solidFill>
                <a:latin typeface="Calibri Light" panose="020F0302020204030204" pitchFamily="34" charset="0"/>
              </a:rPr>
              <a:t>other checks</a:t>
            </a:r>
          </a:p>
        </p:txBody>
      </p:sp>
      <p:sp>
        <p:nvSpPr>
          <p:cNvPr id="16" name="Rectangle 15"/>
          <p:cNvSpPr/>
          <p:nvPr/>
        </p:nvSpPr>
        <p:spPr>
          <a:xfrm>
            <a:off x="5936541" y="3992281"/>
            <a:ext cx="2346898" cy="1754326"/>
          </a:xfrm>
          <a:prstGeom prst="rect">
            <a:avLst/>
          </a:prstGeom>
        </p:spPr>
        <p:txBody>
          <a:bodyPr wrap="square">
            <a:spAutoFit/>
          </a:bodyPr>
          <a:lstStyle/>
          <a:p>
            <a:pPr algn="ctr">
              <a:lnSpc>
                <a:spcPct val="90000"/>
              </a:lnSpc>
              <a:spcBef>
                <a:spcPts val="1200"/>
              </a:spcBef>
              <a:spcAft>
                <a:spcPts val="1200"/>
              </a:spcAft>
            </a:pPr>
            <a:r>
              <a:rPr lang="en-US" sz="2000" dirty="0">
                <a:solidFill>
                  <a:srgbClr val="00233B"/>
                </a:solidFill>
                <a:latin typeface="Calibri Light" panose="020F0302020204030204" pitchFamily="34" charset="0"/>
              </a:rPr>
              <a:t>Requiring two or more adult leaders be present with youth at all times during Scouting activities</a:t>
            </a:r>
          </a:p>
        </p:txBody>
      </p:sp>
      <p:sp>
        <p:nvSpPr>
          <p:cNvPr id="17" name="Rectangle 16"/>
          <p:cNvSpPr/>
          <p:nvPr/>
        </p:nvSpPr>
        <p:spPr>
          <a:xfrm>
            <a:off x="8607157" y="3992281"/>
            <a:ext cx="3407861" cy="1588127"/>
          </a:xfrm>
          <a:prstGeom prst="rect">
            <a:avLst/>
          </a:prstGeom>
        </p:spPr>
        <p:txBody>
          <a:bodyPr wrap="square">
            <a:spAutoFit/>
          </a:bodyPr>
          <a:lstStyle/>
          <a:p>
            <a:pPr algn="ctr">
              <a:lnSpc>
                <a:spcPct val="90000"/>
              </a:lnSpc>
              <a:spcBef>
                <a:spcPts val="1200"/>
              </a:spcBef>
              <a:spcAft>
                <a:spcPts val="1200"/>
              </a:spcAft>
            </a:pPr>
            <a:r>
              <a:rPr lang="en-US" dirty="0">
                <a:solidFill>
                  <a:srgbClr val="00233B"/>
                </a:solidFill>
                <a:latin typeface="Calibri Light" panose="020F0302020204030204" pitchFamily="34" charset="0"/>
              </a:rPr>
              <a:t>A Volunteer Screening Database system to prevent the registration of individuals who do not meet the  BSA’s standards due to known or suspected abuse or misconduct inside or outside the organization</a:t>
            </a:r>
          </a:p>
        </p:txBody>
      </p:sp>
      <p:grpSp>
        <p:nvGrpSpPr>
          <p:cNvPr id="25" name="Group 24"/>
          <p:cNvGrpSpPr/>
          <p:nvPr/>
        </p:nvGrpSpPr>
        <p:grpSpPr>
          <a:xfrm>
            <a:off x="2794488" y="3992281"/>
            <a:ext cx="5607668" cy="1974707"/>
            <a:chOff x="3193432" y="4506631"/>
            <a:chExt cx="5607668" cy="1458278"/>
          </a:xfrm>
        </p:grpSpPr>
        <p:cxnSp>
          <p:nvCxnSpPr>
            <p:cNvPr id="20" name="Straight Connector 19"/>
            <p:cNvCxnSpPr/>
            <p:nvPr/>
          </p:nvCxnSpPr>
          <p:spPr>
            <a:xfrm>
              <a:off x="3193432" y="4506631"/>
              <a:ext cx="0" cy="14582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89883" y="4506631"/>
              <a:ext cx="0" cy="14582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801100" y="4506631"/>
              <a:ext cx="0" cy="145827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2" name="Title 1"/>
          <p:cNvSpPr txBox="1">
            <a:spLocks/>
          </p:cNvSpPr>
          <p:nvPr/>
        </p:nvSpPr>
        <p:spPr>
          <a:xfrm>
            <a:off x="608013" y="295978"/>
            <a:ext cx="10975975"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Youth Protection Standards</a:t>
            </a:r>
          </a:p>
        </p:txBody>
      </p:sp>
      <p:grpSp>
        <p:nvGrpSpPr>
          <p:cNvPr id="33" name="Group 32"/>
          <p:cNvGrpSpPr/>
          <p:nvPr/>
        </p:nvGrpSpPr>
        <p:grpSpPr>
          <a:xfrm>
            <a:off x="5227320" y="1319581"/>
            <a:ext cx="1737360" cy="363191"/>
            <a:chOff x="5227320" y="1689330"/>
            <a:chExt cx="1737360" cy="363191"/>
          </a:xfrm>
        </p:grpSpPr>
        <p:sp>
          <p:nvSpPr>
            <p:cNvPr id="34" name="Rectangle 33"/>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Tree>
    <p:extLst>
      <p:ext uri="{BB962C8B-B14F-4D97-AF65-F5344CB8AC3E}">
        <p14:creationId xmlns:p14="http://schemas.microsoft.com/office/powerpoint/2010/main" val="14770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6858000"/>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47370" y="2185979"/>
            <a:ext cx="9097260" cy="424732"/>
          </a:xfrm>
          <a:prstGeom prst="rect">
            <a:avLst/>
          </a:prstGeom>
        </p:spPr>
        <p:txBody>
          <a:bodyPr wrap="square">
            <a:spAutoFit/>
          </a:bodyPr>
          <a:lstStyle/>
          <a:p>
            <a:pPr algn="ctr">
              <a:lnSpc>
                <a:spcPct val="90000"/>
              </a:lnSpc>
              <a:spcBef>
                <a:spcPts val="1200"/>
              </a:spcBef>
              <a:spcAft>
                <a:spcPts val="1200"/>
              </a:spcAft>
            </a:pPr>
            <a:r>
              <a:rPr lang="en-US" sz="2400" dirty="0">
                <a:solidFill>
                  <a:schemeClr val="bg1"/>
                </a:solidFill>
                <a:latin typeface="Calibri Light" panose="020F0302020204030204" pitchFamily="34" charset="0"/>
                <a:cs typeface="Times New Roman" pitchFamily="18" charset="0"/>
              </a:rPr>
              <a:t>Our updated youth protection policies include:</a:t>
            </a:r>
          </a:p>
        </p:txBody>
      </p:sp>
      <p:grpSp>
        <p:nvGrpSpPr>
          <p:cNvPr id="3" name="Group 2"/>
          <p:cNvGrpSpPr/>
          <p:nvPr/>
        </p:nvGrpSpPr>
        <p:grpSpPr>
          <a:xfrm>
            <a:off x="1623570" y="2958736"/>
            <a:ext cx="9177780" cy="2559222"/>
            <a:chOff x="1623570" y="2815502"/>
            <a:chExt cx="9177780" cy="2559222"/>
          </a:xfrm>
        </p:grpSpPr>
        <p:sp>
          <p:nvSpPr>
            <p:cNvPr id="6" name="Content Placeholder 2"/>
            <p:cNvSpPr txBox="1">
              <a:spLocks/>
            </p:cNvSpPr>
            <p:nvPr/>
          </p:nvSpPr>
          <p:spPr>
            <a:xfrm>
              <a:off x="2460636" y="2815502"/>
              <a:ext cx="8340714" cy="2559222"/>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spcAft>
                  <a:spcPts val="1200"/>
                </a:spcAft>
              </a:pPr>
              <a:r>
                <a:rPr lang="en-US" dirty="0">
                  <a:solidFill>
                    <a:schemeClr val="bg1"/>
                  </a:solidFill>
                  <a:latin typeface="Calibri Light" panose="020F0302020204030204" pitchFamily="34" charset="0"/>
                </a:rPr>
                <a:t>Any person looking to become a registered leader in Scouting must complete the BSA’s youth protection training before registering.</a:t>
              </a:r>
            </a:p>
            <a:p>
              <a:pPr>
                <a:lnSpc>
                  <a:spcPct val="90000"/>
                </a:lnSpc>
                <a:spcBef>
                  <a:spcPts val="1200"/>
                </a:spcBef>
                <a:spcAft>
                  <a:spcPts val="1200"/>
                </a:spcAft>
              </a:pPr>
              <a:r>
                <a:rPr lang="en-US" dirty="0">
                  <a:solidFill>
                    <a:schemeClr val="bg1"/>
                  </a:solidFill>
                  <a:latin typeface="Calibri Light" panose="020F0302020204030204" pitchFamily="34" charset="0"/>
                </a:rPr>
                <a:t>Youth protection training is mandatory for any volunteer who participates in an outing lasting longer than 72 hours.</a:t>
              </a:r>
            </a:p>
            <a:p>
              <a:pPr>
                <a:lnSpc>
                  <a:spcPct val="90000"/>
                </a:lnSpc>
                <a:spcBef>
                  <a:spcPts val="1200"/>
                </a:spcBef>
                <a:spcAft>
                  <a:spcPts val="1200"/>
                </a:spcAft>
              </a:pPr>
              <a:r>
                <a:rPr lang="en-US" dirty="0">
                  <a:solidFill>
                    <a:schemeClr val="bg1"/>
                  </a:solidFill>
                  <a:latin typeface="Calibri Light" panose="020F0302020204030204" pitchFamily="34" charset="0"/>
                </a:rPr>
                <a:t>Units may not re-charter unless and until all adult leaders are trained in the BSA’s youth protection.</a:t>
              </a:r>
            </a:p>
          </p:txBody>
        </p:sp>
        <p:grpSp>
          <p:nvGrpSpPr>
            <p:cNvPr id="11" name="Group 10"/>
            <p:cNvGrpSpPr/>
            <p:nvPr/>
          </p:nvGrpSpPr>
          <p:grpSpPr>
            <a:xfrm>
              <a:off x="1623570" y="2866771"/>
              <a:ext cx="666750" cy="564207"/>
              <a:chOff x="5316084" y="1471361"/>
              <a:chExt cx="666750" cy="564207"/>
            </a:xfrm>
          </p:grpSpPr>
          <p:sp>
            <p:nvSpPr>
              <p:cNvPr id="7" name="TextBox 6"/>
              <p:cNvSpPr txBox="1"/>
              <p:nvPr/>
            </p:nvSpPr>
            <p:spPr>
              <a:xfrm>
                <a:off x="5316084" y="1513107"/>
                <a:ext cx="666750" cy="461665"/>
              </a:xfrm>
              <a:prstGeom prst="rect">
                <a:avLst/>
              </a:prstGeom>
              <a:noFill/>
            </p:spPr>
            <p:txBody>
              <a:bodyPr wrap="square" rtlCol="0">
                <a:spAutoFit/>
              </a:bodyPr>
              <a:lstStyle/>
              <a:p>
                <a:pPr algn="ctr"/>
                <a:r>
                  <a:rPr lang="en-US" sz="2400" dirty="0">
                    <a:solidFill>
                      <a:schemeClr val="accent3"/>
                    </a:solidFill>
                  </a:rPr>
                  <a:t>1</a:t>
                </a:r>
              </a:p>
            </p:txBody>
          </p:sp>
          <p:sp>
            <p:nvSpPr>
              <p:cNvPr id="8" name="Oval 7"/>
              <p:cNvSpPr/>
              <p:nvPr/>
            </p:nvSpPr>
            <p:spPr>
              <a:xfrm>
                <a:off x="5367355" y="1471361"/>
                <a:ext cx="564207" cy="5642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623570" y="3891447"/>
              <a:ext cx="666750" cy="564207"/>
              <a:chOff x="5316084" y="1471361"/>
              <a:chExt cx="666750" cy="564207"/>
            </a:xfrm>
          </p:grpSpPr>
          <p:sp>
            <p:nvSpPr>
              <p:cNvPr id="21" name="TextBox 20"/>
              <p:cNvSpPr txBox="1"/>
              <p:nvPr/>
            </p:nvSpPr>
            <p:spPr>
              <a:xfrm>
                <a:off x="5316084" y="1513107"/>
                <a:ext cx="666750" cy="461665"/>
              </a:xfrm>
              <a:prstGeom prst="rect">
                <a:avLst/>
              </a:prstGeom>
              <a:noFill/>
            </p:spPr>
            <p:txBody>
              <a:bodyPr wrap="square" rtlCol="0">
                <a:spAutoFit/>
              </a:bodyPr>
              <a:lstStyle/>
              <a:p>
                <a:pPr algn="ctr"/>
                <a:r>
                  <a:rPr lang="en-US" sz="2400" dirty="0">
                    <a:solidFill>
                      <a:schemeClr val="accent3"/>
                    </a:solidFill>
                  </a:rPr>
                  <a:t>2</a:t>
                </a:r>
              </a:p>
            </p:txBody>
          </p:sp>
          <p:sp>
            <p:nvSpPr>
              <p:cNvPr id="22" name="Oval 21"/>
              <p:cNvSpPr/>
              <p:nvPr/>
            </p:nvSpPr>
            <p:spPr>
              <a:xfrm>
                <a:off x="5367355" y="1471361"/>
                <a:ext cx="564207" cy="5642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1623570" y="4810516"/>
              <a:ext cx="666750" cy="564207"/>
              <a:chOff x="5316084" y="1471361"/>
              <a:chExt cx="666750" cy="564207"/>
            </a:xfrm>
          </p:grpSpPr>
          <p:sp>
            <p:nvSpPr>
              <p:cNvPr id="24" name="TextBox 23"/>
              <p:cNvSpPr txBox="1"/>
              <p:nvPr/>
            </p:nvSpPr>
            <p:spPr>
              <a:xfrm>
                <a:off x="5316084" y="1532157"/>
                <a:ext cx="666750" cy="461665"/>
              </a:xfrm>
              <a:prstGeom prst="rect">
                <a:avLst/>
              </a:prstGeom>
              <a:noFill/>
            </p:spPr>
            <p:txBody>
              <a:bodyPr wrap="square" rtlCol="0">
                <a:spAutoFit/>
              </a:bodyPr>
              <a:lstStyle/>
              <a:p>
                <a:pPr algn="ctr"/>
                <a:r>
                  <a:rPr lang="en-US" sz="2400" dirty="0">
                    <a:solidFill>
                      <a:schemeClr val="accent3"/>
                    </a:solidFill>
                  </a:rPr>
                  <a:t>3</a:t>
                </a:r>
              </a:p>
            </p:txBody>
          </p:sp>
          <p:sp>
            <p:nvSpPr>
              <p:cNvPr id="25" name="Oval 24"/>
              <p:cNvSpPr/>
              <p:nvPr/>
            </p:nvSpPr>
            <p:spPr>
              <a:xfrm>
                <a:off x="5367355" y="1471361"/>
                <a:ext cx="564207" cy="564207"/>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Title 1"/>
          <p:cNvSpPr txBox="1">
            <a:spLocks/>
          </p:cNvSpPr>
          <p:nvPr/>
        </p:nvSpPr>
        <p:spPr>
          <a:xfrm>
            <a:off x="0" y="295978"/>
            <a:ext cx="12191999"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Youth Protection Policy Updates</a:t>
            </a:r>
          </a:p>
        </p:txBody>
      </p:sp>
      <p:grpSp>
        <p:nvGrpSpPr>
          <p:cNvPr id="29" name="Group 28"/>
          <p:cNvGrpSpPr/>
          <p:nvPr/>
        </p:nvGrpSpPr>
        <p:grpSpPr>
          <a:xfrm>
            <a:off x="5225337" y="1319581"/>
            <a:ext cx="1737360" cy="363191"/>
            <a:chOff x="5227320" y="1689330"/>
            <a:chExt cx="1737360" cy="363191"/>
          </a:xfrm>
        </p:grpSpPr>
        <p:sp>
          <p:nvSpPr>
            <p:cNvPr id="30" name="Rectangle 29"/>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Tree>
    <p:extLst>
      <p:ext uri="{BB962C8B-B14F-4D97-AF65-F5344CB8AC3E}">
        <p14:creationId xmlns:p14="http://schemas.microsoft.com/office/powerpoint/2010/main" val="222019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08013" y="2601027"/>
            <a:ext cx="5164137" cy="1990023"/>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spcAft>
                <a:spcPts val="1200"/>
              </a:spcAft>
            </a:pPr>
            <a:r>
              <a:rPr lang="en-US" dirty="0">
                <a:solidFill>
                  <a:srgbClr val="00223A"/>
                </a:solidFill>
                <a:latin typeface="Calibri Light" panose="020F0302020204030204" pitchFamily="34" charset="0"/>
              </a:rPr>
              <a:t>In February 2018 we are rolling out our updated youth protection training for staff, leaders, and parents. The training will include a three-module course that all leaders will be required to complete. </a:t>
            </a:r>
          </a:p>
          <a:p>
            <a:pPr marL="342900" indent="-342900">
              <a:lnSpc>
                <a:spcPct val="90000"/>
              </a:lnSpc>
              <a:spcBef>
                <a:spcPts val="0"/>
              </a:spcBef>
              <a:spcAft>
                <a:spcPts val="600"/>
              </a:spcAft>
              <a:buFont typeface="Arial" panose="020B0604020202020204" pitchFamily="34" charset="0"/>
              <a:buChar char="•"/>
            </a:pPr>
            <a:r>
              <a:rPr lang="en-US" sz="2200" dirty="0">
                <a:solidFill>
                  <a:srgbClr val="00233B"/>
                </a:solidFill>
                <a:latin typeface="Calibri Light" panose="020F0302020204030204" pitchFamily="34" charset="0"/>
              </a:rPr>
              <a:t>BSA’s Youth Protection Policies </a:t>
            </a:r>
            <a:br>
              <a:rPr lang="en-US" sz="2200" dirty="0">
                <a:solidFill>
                  <a:srgbClr val="00233B"/>
                </a:solidFill>
                <a:latin typeface="Calibri Light" panose="020F0302020204030204" pitchFamily="34" charset="0"/>
              </a:rPr>
            </a:br>
            <a:r>
              <a:rPr lang="en-US" sz="2200" dirty="0">
                <a:solidFill>
                  <a:srgbClr val="00233B"/>
                </a:solidFill>
                <a:latin typeface="Calibri Light" panose="020F0302020204030204" pitchFamily="34" charset="0"/>
              </a:rPr>
              <a:t>and Procedures </a:t>
            </a:r>
          </a:p>
          <a:p>
            <a:pPr marL="342900" indent="-342900">
              <a:lnSpc>
                <a:spcPct val="90000"/>
              </a:lnSpc>
              <a:spcBef>
                <a:spcPts val="0"/>
              </a:spcBef>
              <a:spcAft>
                <a:spcPts val="600"/>
              </a:spcAft>
              <a:buFont typeface="Arial" panose="020B0604020202020204" pitchFamily="34" charset="0"/>
              <a:buChar char="•"/>
            </a:pPr>
            <a:r>
              <a:rPr lang="en-US" sz="2200" dirty="0">
                <a:solidFill>
                  <a:srgbClr val="00233B"/>
                </a:solidFill>
                <a:latin typeface="Calibri Light" panose="020F0302020204030204" pitchFamily="34" charset="0"/>
              </a:rPr>
              <a:t>Sexual Abuse</a:t>
            </a:r>
          </a:p>
          <a:p>
            <a:pPr marL="342900" indent="-342900">
              <a:lnSpc>
                <a:spcPct val="90000"/>
              </a:lnSpc>
              <a:spcBef>
                <a:spcPts val="0"/>
              </a:spcBef>
              <a:spcAft>
                <a:spcPts val="600"/>
              </a:spcAft>
              <a:buFont typeface="Arial" panose="020B0604020202020204" pitchFamily="34" charset="0"/>
              <a:buChar char="•"/>
            </a:pPr>
            <a:r>
              <a:rPr lang="en-US" sz="2200" dirty="0">
                <a:solidFill>
                  <a:srgbClr val="00233B"/>
                </a:solidFill>
                <a:latin typeface="Calibri Light" panose="020F0302020204030204" pitchFamily="34" charset="0"/>
              </a:rPr>
              <a:t>Bullying</a:t>
            </a:r>
          </a:p>
        </p:txBody>
      </p:sp>
      <p:sp>
        <p:nvSpPr>
          <p:cNvPr id="6" name="Rectangle 5"/>
          <p:cNvSpPr/>
          <p:nvPr/>
        </p:nvSpPr>
        <p:spPr>
          <a:xfrm>
            <a:off x="0" y="0"/>
            <a:ext cx="12192000" cy="2247899"/>
          </a:xfrm>
          <a:prstGeom prst="rect">
            <a:avLst/>
          </a:prstGeom>
          <a:gradFill flip="none" rotWithShape="1">
            <a:gsLst>
              <a:gs pos="0">
                <a:schemeClr val="accent1"/>
              </a:gs>
              <a:gs pos="67000">
                <a:srgbClr val="003960"/>
              </a:gs>
              <a:gs pos="100000">
                <a:srgbClr val="0020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08013" y="295978"/>
            <a:ext cx="10975975" cy="914400"/>
          </a:xfrm>
          <a:prstGeom prst="rect">
            <a:avLst/>
          </a:prstGeom>
        </p:spPr>
        <p:txBody>
          <a:bodyPr vert="horz" lIns="0" tIns="457200" rIns="365760" bIns="45720" rtlCol="0" anchor="ctr" anchorCtr="0">
            <a:noAutofit/>
          </a:bodyPr>
          <a:lstStyle>
            <a:lvl1pPr algn="l" defTabSz="914400" rtl="0" eaLnBrk="1" latinLnBrk="0" hangingPunct="1">
              <a:lnSpc>
                <a:spcPts val="3300"/>
              </a:lnSpc>
              <a:spcBef>
                <a:spcPct val="0"/>
              </a:spcBef>
              <a:buNone/>
              <a:defRPr sz="3400" b="0" kern="1200">
                <a:solidFill>
                  <a:schemeClr val="accent1"/>
                </a:solidFill>
                <a:latin typeface="+mn-lt"/>
                <a:ea typeface="Tahoma" pitchFamily="34" charset="0"/>
                <a:cs typeface="Times New Roman" pitchFamily="18" charset="0"/>
              </a:defRPr>
            </a:lvl1pPr>
          </a:lstStyle>
          <a:p>
            <a:pPr algn="ctr">
              <a:lnSpc>
                <a:spcPct val="100000"/>
              </a:lnSpc>
              <a:spcBef>
                <a:spcPct val="20000"/>
              </a:spcBef>
              <a:buClr>
                <a:schemeClr val="accent6"/>
              </a:buClr>
            </a:pPr>
            <a:r>
              <a:rPr lang="en-US" sz="3000" dirty="0">
                <a:solidFill>
                  <a:schemeClr val="bg1"/>
                </a:solidFill>
                <a:latin typeface="Calibri Light" panose="020F0302020204030204" pitchFamily="34" charset="0"/>
              </a:rPr>
              <a:t>Updated Youth Protection Training</a:t>
            </a:r>
          </a:p>
        </p:txBody>
      </p:sp>
      <p:grpSp>
        <p:nvGrpSpPr>
          <p:cNvPr id="8" name="Group 7"/>
          <p:cNvGrpSpPr/>
          <p:nvPr/>
        </p:nvGrpSpPr>
        <p:grpSpPr>
          <a:xfrm>
            <a:off x="5227320" y="1319581"/>
            <a:ext cx="1737360" cy="363191"/>
            <a:chOff x="5227320" y="1689330"/>
            <a:chExt cx="1737360" cy="363191"/>
          </a:xfrm>
        </p:grpSpPr>
        <p:sp>
          <p:nvSpPr>
            <p:cNvPr id="9" name="Rectangle 8"/>
            <p:cNvSpPr/>
            <p:nvPr/>
          </p:nvSpPr>
          <p:spPr>
            <a:xfrm rot="5400000">
              <a:off x="6038850" y="877800"/>
              <a:ext cx="114300" cy="17373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p:cNvSpPr>
            <p:nvPr/>
          </p:nvSpPr>
          <p:spPr bwMode="auto">
            <a:xfrm>
              <a:off x="6002118" y="1871546"/>
              <a:ext cx="187765" cy="180975"/>
            </a:xfrm>
            <a:custGeom>
              <a:avLst/>
              <a:gdLst>
                <a:gd name="T0" fmla="*/ 98 w 197"/>
                <a:gd name="T1" fmla="*/ 0 h 187"/>
                <a:gd name="T2" fmla="*/ 98 w 197"/>
                <a:gd name="T3" fmla="*/ 0 h 187"/>
                <a:gd name="T4" fmla="*/ 122 w 197"/>
                <a:gd name="T5" fmla="*/ 71 h 187"/>
                <a:gd name="T6" fmla="*/ 197 w 197"/>
                <a:gd name="T7" fmla="*/ 71 h 187"/>
                <a:gd name="T8" fmla="*/ 136 w 197"/>
                <a:gd name="T9" fmla="*/ 116 h 187"/>
                <a:gd name="T10" fmla="*/ 159 w 197"/>
                <a:gd name="T11" fmla="*/ 187 h 187"/>
                <a:gd name="T12" fmla="*/ 98 w 197"/>
                <a:gd name="T13" fmla="*/ 143 h 187"/>
                <a:gd name="T14" fmla="*/ 38 w 197"/>
                <a:gd name="T15" fmla="*/ 187 h 187"/>
                <a:gd name="T16" fmla="*/ 61 w 197"/>
                <a:gd name="T17" fmla="*/ 116 h 187"/>
                <a:gd name="T18" fmla="*/ 0 w 197"/>
                <a:gd name="T19" fmla="*/ 71 h 187"/>
                <a:gd name="T20" fmla="*/ 75 w 197"/>
                <a:gd name="T21" fmla="*/ 71 h 187"/>
                <a:gd name="T22" fmla="*/ 98 w 197"/>
                <a:gd name="T23"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187">
                  <a:moveTo>
                    <a:pt x="98" y="0"/>
                  </a:moveTo>
                  <a:lnTo>
                    <a:pt x="98" y="0"/>
                  </a:lnTo>
                  <a:lnTo>
                    <a:pt x="122" y="71"/>
                  </a:lnTo>
                  <a:lnTo>
                    <a:pt x="197" y="71"/>
                  </a:lnTo>
                  <a:lnTo>
                    <a:pt x="136" y="116"/>
                  </a:lnTo>
                  <a:lnTo>
                    <a:pt x="159" y="187"/>
                  </a:lnTo>
                  <a:lnTo>
                    <a:pt x="98" y="143"/>
                  </a:lnTo>
                  <a:lnTo>
                    <a:pt x="38" y="187"/>
                  </a:lnTo>
                  <a:lnTo>
                    <a:pt x="61" y="116"/>
                  </a:lnTo>
                  <a:lnTo>
                    <a:pt x="0" y="71"/>
                  </a:lnTo>
                  <a:lnTo>
                    <a:pt x="75" y="71"/>
                  </a:lnTo>
                  <a:lnTo>
                    <a:pt x="9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solidFill>
                  <a:srgbClr val="969696"/>
                </a:solidFill>
              </a:endParaRPr>
            </a:p>
          </p:txBody>
        </p:sp>
      </p:grpSp>
      <p:sp>
        <p:nvSpPr>
          <p:cNvPr id="11" name="Content Placeholder 2"/>
          <p:cNvSpPr txBox="1">
            <a:spLocks/>
          </p:cNvSpPr>
          <p:nvPr/>
        </p:nvSpPr>
        <p:spPr>
          <a:xfrm>
            <a:off x="6629400" y="2601027"/>
            <a:ext cx="5040629" cy="736533"/>
          </a:xfrm>
          <a:prstGeom prst="rect">
            <a:avLst/>
          </a:prstGeom>
        </p:spPr>
        <p:txBody>
          <a:bodyPr vert="horz" lIns="0" tIns="45720" rIns="182880" bIns="45720" rtlCol="0">
            <a:noAutofit/>
          </a:bodyPr>
          <a:lstStyle>
            <a:lvl1pPr marL="0" marR="0" indent="0" algn="l" defTabSz="914400" rtl="0" eaLnBrk="1" fontAlgn="auto" latinLnBrk="0" hangingPunct="1">
              <a:lnSpc>
                <a:spcPct val="100000"/>
              </a:lnSpc>
              <a:spcBef>
                <a:spcPct val="20000"/>
              </a:spcBef>
              <a:spcAft>
                <a:spcPts val="0"/>
              </a:spcAft>
              <a:buClr>
                <a:schemeClr val="accent6"/>
              </a:buClr>
              <a:buSzTx/>
              <a:buFont typeface="Arial" pitchFamily="34" charset="0"/>
              <a:buNone/>
              <a:tabLst/>
              <a:defRPr sz="2400" b="0" kern="1200">
                <a:solidFill>
                  <a:schemeClr val="accent6"/>
                </a:solidFill>
                <a:latin typeface="+mn-lt"/>
                <a:ea typeface="+mn-ea"/>
                <a:cs typeface="Times New Roman" pitchFamily="18" charset="0"/>
              </a:defRPr>
            </a:lvl1pPr>
            <a:lvl2pPr marL="228600" marR="0" indent="-228600" algn="l" defTabSz="914400" rtl="0" eaLnBrk="1" fontAlgn="auto" latinLnBrk="0" hangingPunct="1">
              <a:lnSpc>
                <a:spcPct val="100000"/>
              </a:lnSpc>
              <a:spcBef>
                <a:spcPct val="20000"/>
              </a:spcBef>
              <a:spcAft>
                <a:spcPts val="0"/>
              </a:spcAft>
              <a:buClr>
                <a:schemeClr val="accent6"/>
              </a:buClr>
              <a:buSzPct val="75000"/>
              <a:buFont typeface="Arial" pitchFamily="34" charset="0"/>
              <a:buChar char="•"/>
              <a:tabLst/>
              <a:defRPr sz="2400" b="0" kern="1200">
                <a:solidFill>
                  <a:schemeClr val="accent6"/>
                </a:solidFill>
                <a:latin typeface="+mn-lt"/>
                <a:ea typeface="+mn-ea"/>
                <a:cs typeface="Times New Roman" pitchFamily="18" charset="0"/>
              </a:defRPr>
            </a:lvl2pPr>
            <a:lvl3pPr marL="457200" marR="0" indent="-228600" algn="l" defTabSz="914400" rtl="0" eaLnBrk="1" fontAlgn="auto" latinLnBrk="0" hangingPunct="1">
              <a:lnSpc>
                <a:spcPct val="100000"/>
              </a:lnSpc>
              <a:spcBef>
                <a:spcPct val="20000"/>
              </a:spcBef>
              <a:spcAft>
                <a:spcPts val="0"/>
              </a:spcAft>
              <a:buClr>
                <a:schemeClr val="accent6"/>
              </a:buClr>
              <a:buSzPct val="85000"/>
              <a:buFont typeface="Arial" panose="020B0604020202020204" pitchFamily="34" charset="0"/>
              <a:buChar char="•"/>
              <a:tabLst/>
              <a:defRPr sz="1800" b="0" kern="1200">
                <a:solidFill>
                  <a:schemeClr val="accent6"/>
                </a:solidFill>
                <a:latin typeface="+mn-lt"/>
                <a:ea typeface="+mn-ea"/>
                <a:cs typeface="Times New Roman" pitchFamily="18" charset="0"/>
              </a:defRPr>
            </a:lvl3pPr>
            <a:lvl4pPr marL="685800" marR="0" indent="-228600" algn="l" defTabSz="914400" rtl="0" eaLnBrk="1" fontAlgn="auto" latinLnBrk="0" hangingPunct="1">
              <a:lnSpc>
                <a:spcPct val="100000"/>
              </a:lnSpc>
              <a:spcBef>
                <a:spcPct val="20000"/>
              </a:spcBef>
              <a:spcAft>
                <a:spcPts val="0"/>
              </a:spcAft>
              <a:buClr>
                <a:schemeClr val="accent6"/>
              </a:buClr>
              <a:buSzTx/>
              <a:buFont typeface="Arial" panose="020B0604020202020204" pitchFamily="34" charset="0"/>
              <a:buChar char="•"/>
              <a:tabLst/>
              <a:defRPr sz="1600" b="0" kern="1200">
                <a:solidFill>
                  <a:schemeClr val="accent6"/>
                </a:solidFill>
                <a:latin typeface="+mn-lt"/>
                <a:ea typeface="+mn-ea"/>
                <a:cs typeface="Times New Roman" pitchFamily="18" charset="0"/>
              </a:defRPr>
            </a:lvl4pPr>
            <a:lvl5pPr marL="914400" marR="0" indent="-228600" algn="l" defTabSz="914400" rtl="0" eaLnBrk="1" fontAlgn="auto" latinLnBrk="0" hangingPunct="1">
              <a:lnSpc>
                <a:spcPct val="100000"/>
              </a:lnSpc>
              <a:spcBef>
                <a:spcPct val="20000"/>
              </a:spcBef>
              <a:spcAft>
                <a:spcPts val="0"/>
              </a:spcAft>
              <a:buClr>
                <a:schemeClr val="accent6"/>
              </a:buClr>
              <a:buSzTx/>
              <a:buFont typeface="Arial" pitchFamily="34" charset="0"/>
              <a:buChar char="•"/>
              <a:tabLst/>
              <a:defRPr sz="1600" b="0" kern="1200">
                <a:solidFill>
                  <a:schemeClr val="accent6"/>
                </a:solidFill>
                <a:latin typeface="+mn-lt"/>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1200"/>
              </a:spcBef>
              <a:spcAft>
                <a:spcPts val="1200"/>
              </a:spcAft>
            </a:pPr>
            <a:r>
              <a:rPr lang="en-US" dirty="0">
                <a:solidFill>
                  <a:srgbClr val="00223A"/>
                </a:solidFill>
                <a:latin typeface="Calibri Light" panose="020F0302020204030204" pitchFamily="34" charset="0"/>
              </a:rPr>
              <a:t>Additional youth protection modules will become available throughout the year to provide leaders information on recognizing and preventing other types of child abuse. </a:t>
            </a:r>
          </a:p>
          <a:p>
            <a:pPr>
              <a:lnSpc>
                <a:spcPct val="90000"/>
              </a:lnSpc>
              <a:spcBef>
                <a:spcPts val="1200"/>
              </a:spcBef>
              <a:spcAft>
                <a:spcPts val="1200"/>
              </a:spcAft>
            </a:pPr>
            <a:r>
              <a:rPr lang="en-US" dirty="0">
                <a:solidFill>
                  <a:srgbClr val="00223A"/>
                </a:solidFill>
                <a:latin typeface="Calibri Light" panose="020F0302020204030204" pitchFamily="34" charset="0"/>
              </a:rPr>
              <a:t>Training is available online 24/7 at: www.scouting.org/youthprotection</a:t>
            </a:r>
          </a:p>
        </p:txBody>
      </p:sp>
      <p:cxnSp>
        <p:nvCxnSpPr>
          <p:cNvPr id="26" name="Straight Connector 25"/>
          <p:cNvCxnSpPr/>
          <p:nvPr/>
        </p:nvCxnSpPr>
        <p:spPr>
          <a:xfrm>
            <a:off x="6096000" y="2601027"/>
            <a:ext cx="0" cy="339024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00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7_Office Theme">
  <a:themeElements>
    <a:clrScheme name="Custom 10">
      <a:dk1>
        <a:srgbClr val="969696"/>
      </a:dk1>
      <a:lt1>
        <a:srgbClr val="FFFFFF"/>
      </a:lt1>
      <a:dk2>
        <a:srgbClr val="EAEAEA"/>
      </a:dk2>
      <a:lt2>
        <a:srgbClr val="B2D7ED"/>
      </a:lt2>
      <a:accent1>
        <a:srgbClr val="005E9E"/>
      </a:accent1>
      <a:accent2>
        <a:srgbClr val="CE1126"/>
      </a:accent2>
      <a:accent3>
        <a:srgbClr val="F1C301"/>
      </a:accent3>
      <a:accent4>
        <a:srgbClr val="487036"/>
      </a:accent4>
      <a:accent5>
        <a:srgbClr val="C66A1D"/>
      </a:accent5>
      <a:accent6>
        <a:srgbClr val="7F7F7F"/>
      </a:accent6>
      <a:hlink>
        <a:srgbClr val="3B6E8F"/>
      </a:hlink>
      <a:folHlink>
        <a:srgbClr val="B2D7E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TotalTime>
  <Words>830</Words>
  <Application>Microsoft Office PowerPoint</Application>
  <PresentationFormat>Widescreen</PresentationFormat>
  <Paragraphs>102</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Tahoma</vt:lpstr>
      <vt:lpstr>Times New Roman</vt:lpstr>
      <vt:lpstr>7_Office Theme</vt:lpstr>
      <vt:lpstr>PowerPoint Presentation</vt:lpstr>
      <vt:lpstr>“The Boy Scouts of America cannot and will not sit idle  in the war against child abusers.”</vt:lpstr>
      <vt:lpstr>PowerPoint Presentation</vt:lpstr>
      <vt:lpstr>PowerPoint Presentation</vt:lpstr>
      <vt:lpstr>Achieving the Mission in a Challenging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FleishmanHillard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LaValle, David</dc:creator>
  <cp:lastModifiedBy>Michael Ramsey</cp:lastModifiedBy>
  <cp:revision>127</cp:revision>
  <cp:lastPrinted>2017-06-15T16:13:39Z</cp:lastPrinted>
  <dcterms:created xsi:type="dcterms:W3CDTF">2017-06-14T20:38:29Z</dcterms:created>
  <dcterms:modified xsi:type="dcterms:W3CDTF">2018-01-31T14:18:18Z</dcterms:modified>
</cp:coreProperties>
</file>